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  <p:sldMasterId id="2147483672" r:id="rId4"/>
  </p:sldMasterIdLst>
  <p:notesMasterIdLst>
    <p:notesMasterId r:id="rId12"/>
  </p:notesMasterIdLst>
  <p:sldIdLst>
    <p:sldId id="280" r:id="rId5"/>
    <p:sldId id="258" r:id="rId6"/>
    <p:sldId id="281" r:id="rId7"/>
    <p:sldId id="287" r:id="rId8"/>
    <p:sldId id="289" r:id="rId9"/>
    <p:sldId id="284" r:id="rId10"/>
    <p:sldId id="28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D7FD8C-2D02-B825-1B54-597F5B946DEB}" name="." initials="." userId=".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falonieri Emanuela Maria (emanuela.confalonieri)" initials="CEM(" lastIdx="5" clrIdx="0">
    <p:extLst>
      <p:ext uri="{19B8F6BF-5375-455C-9EA6-DF929625EA0E}">
        <p15:presenceInfo xmlns:p15="http://schemas.microsoft.com/office/powerpoint/2012/main" userId="S-1-5-21-329068152-651377827-1801674531-6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1068" y="4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43F44-9ED5-4C6C-A482-34AA818381B3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56EFD-F236-4B34-B493-BA70B1B27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46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6EFD-F236-4B34-B493-BA70B1B274D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09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200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6EFD-F236-4B34-B493-BA70B1B274D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37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4BC2B-CE26-5ABB-76A5-8AE6DBB0E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A5CEF8F-5CC6-57D8-91E1-DB8CF3E34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671B7AC-2730-CF0D-6867-D6D07020A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200" dirty="0">
              <a:latin typeface="+mn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7E0F46-EF15-E44C-F990-F78C50225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56EFD-F236-4B34-B493-BA70B1B274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26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4384-D76A-387A-A35B-410DE33EA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9A63880-1A62-AFFC-D08F-74CB2619D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C4EE7C2-51B5-8696-CB80-CA25DC625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200" dirty="0">
              <a:latin typeface="+mn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FEF791-540E-E07B-3061-615CE0E8E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56EFD-F236-4B34-B493-BA70B1B274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60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BB3F1-8F30-1C10-F1A6-E408FDDCE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A462E58-B613-1BEA-E8BE-FEF6DF2F9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CFCC433-A9A8-79DC-9F34-B62541FC3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pPr algn="just"/>
            <a:endParaRPr lang="it-IT" sz="1200" dirty="0">
              <a:latin typeface="+mn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F23FE5-7CE4-1D1D-37F4-22C6302D2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56EFD-F236-4B34-B493-BA70B1B274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9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74732-EADF-1F11-1E2E-9020454C3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7402B01-89F6-97DD-846C-73987FA91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4485A03-FBDB-EF96-3907-65B8D440D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200" dirty="0">
              <a:latin typeface="+mn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128B31-3A44-9ACA-E244-7F8D07712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56EFD-F236-4B34-B493-BA70B1B274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04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5BB97-983D-553C-5EEB-A9421DBAA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FEDDDFC-1A7D-E376-94F4-9880D6393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E1BC824-5565-9F2C-F9A6-93F902B2C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100" dirty="0">
                <a:latin typeface="+mn-lt"/>
              </a:rPr>
              <a:t>Libretto firmato</a:t>
            </a:r>
          </a:p>
          <a:p>
            <a:pPr algn="just"/>
            <a:r>
              <a:rPr lang="it-IT" sz="1100" dirty="0">
                <a:latin typeface="+mn-lt"/>
              </a:rPr>
              <a:t>Sicurezza (Per noi solo corso di sicurezza generale  - eventualmente sentire ente per il resto)</a:t>
            </a:r>
          </a:p>
          <a:p>
            <a:pPr algn="just"/>
            <a:r>
              <a:rPr lang="it-IT" sz="1100" dirty="0">
                <a:latin typeface="+mn-lt"/>
              </a:rPr>
              <a:t>Reazione tirocinio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FA552B-E1CF-95A2-3BA2-19B767477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56EFD-F236-4B34-B493-BA70B1B274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31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79D01-020C-4518-B94E-C92AD53197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384" y="2708920"/>
            <a:ext cx="9144000" cy="575641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 Titolo del progetto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78231A-1C7E-4822-BB12-7F46B4D3F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1384" y="357344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DD2DB4-82A6-4BD1-933B-F12B7A85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448251"/>
            <a:ext cx="2743200" cy="365125"/>
          </a:xfrm>
        </p:spPr>
        <p:txBody>
          <a:bodyPr/>
          <a:lstStyle/>
          <a:p>
            <a:fld id="{9115AC10-C59D-48FF-A76E-E5E6F16E3912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A51217-E3A5-4E3D-A11A-04F1ED45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6B7012-B5B4-4E91-9E03-C64DF77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448251"/>
            <a:ext cx="2743200" cy="365125"/>
          </a:xfrm>
        </p:spPr>
        <p:txBody>
          <a:bodyPr/>
          <a:lstStyle/>
          <a:p>
            <a:fld id="{AC253B24-A4A3-406F-9804-614C462C6E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85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773EF8-4DA0-4DE3-BCFB-0EFA8BD2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50" y="6448251"/>
            <a:ext cx="2743200" cy="365125"/>
          </a:xfrm>
        </p:spPr>
        <p:txBody>
          <a:bodyPr/>
          <a:lstStyle/>
          <a:p>
            <a:r>
              <a:rPr lang="it-IT"/>
              <a:t>03/11/2020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BB389D-26E8-4950-B0E8-EF4A137B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Funzione/Area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233" y="1268760"/>
            <a:ext cx="11361605" cy="50405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0DDB25E1-85FB-4837-B8E0-794B18A4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220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80DD12-CD51-485D-A34D-6DB2C7FAF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457" y="260648"/>
            <a:ext cx="8499376" cy="743672"/>
          </a:xfrm>
        </p:spPr>
        <p:txBody>
          <a:bodyPr/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773EF8-4DA0-4DE3-BCFB-0EFA8BD2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03/11/2020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BB389D-26E8-4950-B0E8-EF4A137B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Funzione/Area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448251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3344" y="1268760"/>
            <a:ext cx="1130525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383023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24CD48-C776-44A6-8A6E-A0CC53FD2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57" y="1268760"/>
            <a:ext cx="11312183" cy="5040560"/>
          </a:xfrm>
        </p:spPr>
        <p:txBody>
          <a:bodyPr/>
          <a:lstStyle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64B59C-FAFB-4EE7-9AED-A07C9038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732" y="6430558"/>
            <a:ext cx="2743200" cy="365125"/>
          </a:xfrm>
        </p:spPr>
        <p:txBody>
          <a:bodyPr/>
          <a:lstStyle/>
          <a:p>
            <a:r>
              <a:rPr lang="it-IT"/>
              <a:t>03/11/2020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FA82A4-5897-4655-81B5-4AB0312B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Funzione/Area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7C9A1F-230A-4C07-B108-FFE8F7F2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8A143C-94B4-46B3-9491-F6027101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04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65AA1C-2DD6-41E5-A0D4-3CFFAB432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457" y="1268759"/>
            <a:ext cx="5181600" cy="5043847"/>
          </a:xfrm>
        </p:spPr>
        <p:txBody>
          <a:bodyPr/>
          <a:lstStyle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38A639-2C96-4E37-AFE0-023D4CD1D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09910"/>
            <a:ext cx="5760640" cy="5002696"/>
          </a:xfrm>
        </p:spPr>
        <p:txBody>
          <a:bodyPr/>
          <a:lstStyle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D6660E-948A-483E-90AA-16D5C9C6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03/11/2020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C43783-06ED-4516-8F88-28E64CD2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Funzione/Area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33A368-FA36-4F22-8A21-9D937E7A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B6DDD0F5-980A-4D68-9BB1-9BBC964F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543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9D8E37-31C3-4E55-AB07-B2EC6016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03/11/2020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9EA21E3-ED09-47C6-AA49-75A39734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Funzione/Area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3B0FB2-F5BB-4A97-8124-60AAEAD8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22B91D93-DBD2-43B1-B275-27C8BE47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386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DD8317-AB7F-4E2A-B10D-DF23DFB86E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4267" y="2708920"/>
            <a:ext cx="11355088" cy="25065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Testo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D44913-A005-48C7-BA8D-0B3CC934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03/11/2020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018D3F-EA30-48D7-B24B-E2E05C1C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Funzione/Area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B9882F-CA8D-4FC9-B2DC-5A5A0D1F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448250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ECDA79F-33A7-42EB-8C33-64E639F9CDC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655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411A9-ACEF-4841-B678-DDD413729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661" y="2741476"/>
            <a:ext cx="11360737" cy="1656184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Titolo capitolo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D4ADF1-376E-4D1E-A69D-F35F1BEDD7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2661" y="4672863"/>
            <a:ext cx="11360736" cy="91637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Sottotitolo/testo capitolo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5658D1-C24E-4E5F-A8DF-03992AB5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03/11/2020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0516F3-032D-4B6F-911A-887C5C09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Funzione/Area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99CEC1-6774-47A8-B4EC-E5B7C092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A79F-33A7-42EB-8C33-64E639F9C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09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9A668D-BD36-4BA9-8824-41F9F0DD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03/11/2020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4F3F33-C7F2-4F02-93FB-6DCFE2CE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Funzione/Area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B749BA-FF20-45E6-8264-F62471FE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A79F-33A7-42EB-8C33-64E639F9C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69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773EF8-4DA0-4DE3-BCFB-0EFA8BD2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03/11/2020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BB389D-26E8-4950-B0E8-EF4A137B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Funzione/Area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272" y="1268760"/>
            <a:ext cx="11313368" cy="496855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CB9282EA-6D0A-4DFC-8B1E-BCD4C3D8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347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773EF8-4DA0-4DE3-BCFB-0EFA8BD2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03/11/2020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BB389D-26E8-4950-B0E8-EF4A137B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Funzione/Area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684" y="1268760"/>
            <a:ext cx="11333989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671E36BF-5280-4983-B754-D2D5BC5C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978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24CD48-C776-44A6-8A6E-A0CC53FD2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51" y="1268760"/>
            <a:ext cx="11333989" cy="5040560"/>
          </a:xfrm>
        </p:spPr>
        <p:txBody>
          <a:bodyPr/>
          <a:lstStyle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64B59C-FAFB-4EE7-9AED-A07C9038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03/11/2020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FA82A4-5897-4655-81B5-4AB0312B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Funzione/Area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7C9A1F-230A-4C07-B108-FFE8F7F2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1D8B1B6-7EEA-4853-BCA5-70313261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593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65AA1C-2DD6-41E5-A0D4-3CFFAB432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651" y="1268759"/>
            <a:ext cx="5181600" cy="4908203"/>
          </a:xfrm>
        </p:spPr>
        <p:txBody>
          <a:bodyPr/>
          <a:lstStyle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38A639-2C96-4E37-AFE0-023D4CD1D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760"/>
            <a:ext cx="5684440" cy="4908202"/>
          </a:xfrm>
        </p:spPr>
        <p:txBody>
          <a:bodyPr/>
          <a:lstStyle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D6660E-948A-483E-90AA-16D5C9C6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03/11/2020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C43783-06ED-4516-8F88-28E64CD2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Funzione/Area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33A368-FA36-4F22-8A21-9D937E7A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B780C6C1-19E8-43CA-BF58-5CA703CD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596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9D8E37-31C3-4E55-AB07-B2EC6016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03/11/2020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9EA21E3-ED09-47C6-AA49-75A39734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Funzione/Area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3B0FB2-F5BB-4A97-8124-60AAEAD8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1">
            <a:extLst>
              <a:ext uri="{FF2B5EF4-FFF2-40B4-BE49-F238E27FC236}">
                <a16:creationId xmlns:a16="http://schemas.microsoft.com/office/drawing/2014/main" id="{8D4841A5-02F0-490A-8468-A0840E63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770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B7D796-1462-41B2-A0E9-2AB01101B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384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15AC10-C59D-48FF-A76E-E5E6F16E3912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B926BA-3D05-477B-A51C-44D480FAD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C774C8-4C4B-43E1-BBDE-603C1D391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253B24-A4A3-406F-9804-614C462C6E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67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753780-4B5C-46C5-9A60-6F9DB882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267" y="2708920"/>
            <a:ext cx="11302373" cy="250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C5F19E-B39A-4338-AAEE-86D360A8F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2661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03/11/2020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203B51-1462-4445-8132-B821CCBE0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Funzione/Area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41E2AE-F643-4959-AED2-FA970A19C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CDA79F-33A7-42EB-8C33-64E639F9CDC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373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51" y="1268760"/>
            <a:ext cx="112400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44DDCB-49D5-4CDE-AB1E-24D047497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651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03/11/2020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Funzione/Area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16728512-878E-4F66-AC52-9171CDD9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38139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6A2395-AED9-4DA2-A7D2-F8A7E026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457" y="1268760"/>
            <a:ext cx="1130525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44DDCB-49D5-4CDE-AB1E-24D047497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457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03/11/2020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Funzione/Area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0" y="64631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56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manuela.bina@unicatt.it" TargetMode="External"/><Relationship Id="rId3" Type="http://schemas.openxmlformats.org/officeDocument/2006/relationships/hyperlink" Target="mailto:sara.molgora@unicatt.it" TargetMode="External"/><Relationship Id="rId7" Type="http://schemas.openxmlformats.org/officeDocument/2006/relationships/hyperlink" Target="mailto:valentina.granese@unicatt.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ilvia.pasolini@unicatt.it" TargetMode="External"/><Relationship Id="rId5" Type="http://schemas.openxmlformats.org/officeDocument/2006/relationships/hyperlink" Target="mailto:barbara.bertani@unicatt.it" TargetMode="External"/><Relationship Id="rId10" Type="http://schemas.openxmlformats.org/officeDocument/2006/relationships/hyperlink" Target="mailto:marta.acampora@unicatt.it" TargetMode="External"/><Relationship Id="rId4" Type="http://schemas.openxmlformats.org/officeDocument/2006/relationships/hyperlink" Target="mailto:nicolo.gaj@unicatt.it" TargetMode="External"/><Relationship Id="rId9" Type="http://schemas.openxmlformats.org/officeDocument/2006/relationships/hyperlink" Target="mailto:silvia.serana@unicatt.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lano.unicatt.it/facolta/psicologia-informazioni-per-gli-studenti-prova-pratica-valutativa-ppv-laurea-abilitan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ilano.unicatt.it/facolta/psicologia-informazioni-per-gli-studenti-tirocinio-pratico-valutativo-tpv-laurea-abilitan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ova laurea abilitante, i contenuti del decreto interministeriale 651 -  Farmacisti al Lavoro">
            <a:extLst>
              <a:ext uri="{FF2B5EF4-FFF2-40B4-BE49-F238E27FC236}">
                <a16:creationId xmlns:a16="http://schemas.microsoft.com/office/drawing/2014/main" id="{7C599301-98B3-208D-7C52-8643DDFD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682"/>
            <a:ext cx="12192000" cy="55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0206125-3780-04EF-3277-6E1F9621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77102" y="6487968"/>
            <a:ext cx="2743200" cy="365125"/>
          </a:xfrm>
        </p:spPr>
        <p:txBody>
          <a:bodyPr/>
          <a:lstStyle/>
          <a:p>
            <a:pPr algn="ctr"/>
            <a:r>
              <a:rPr lang="it-IT" sz="1800" dirty="0"/>
              <a:t>4 FEBBRAIO 2026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856FF1C-35D7-F2C1-34CC-430F4477D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316" y="1519416"/>
            <a:ext cx="11313368" cy="4968552"/>
          </a:xfrm>
        </p:spPr>
        <p:txBody>
          <a:bodyPr>
            <a:normAutofit/>
          </a:bodyPr>
          <a:lstStyle/>
          <a:p>
            <a:pPr algn="ctr"/>
            <a:endParaRPr lang="it-IT" sz="5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t-IT" sz="5000" b="1" dirty="0">
                <a:latin typeface="Verdana" panose="020B0604030504040204" pitchFamily="34" charset="0"/>
                <a:ea typeface="Verdana" panose="020B0604030504040204" pitchFamily="34" charset="0"/>
              </a:rPr>
              <a:t>LAUREA ABILITANTE</a:t>
            </a:r>
          </a:p>
          <a:p>
            <a:pPr algn="ctr"/>
            <a:r>
              <a:rPr lang="it-IT" sz="5000" b="1" dirty="0">
                <a:latin typeface="Verdana" panose="020B0604030504040204" pitchFamily="34" charset="0"/>
                <a:ea typeface="Verdana" panose="020B0604030504040204" pitchFamily="34" charset="0"/>
              </a:rPr>
              <a:t>Prova Pratica Valutativa</a:t>
            </a:r>
          </a:p>
          <a:p>
            <a:pPr algn="ctr"/>
            <a:r>
              <a:rPr lang="it-IT" sz="5000" b="1" dirty="0" err="1">
                <a:latin typeface="Verdana" panose="020B0604030504040204" pitchFamily="34" charset="0"/>
                <a:ea typeface="Verdana" panose="020B0604030504040204" pitchFamily="34" charset="0"/>
              </a:rPr>
              <a:t>a.a</a:t>
            </a:r>
            <a:r>
              <a:rPr lang="it-IT" sz="5000" b="1" dirty="0">
                <a:latin typeface="Verdana" panose="020B0604030504040204" pitchFamily="34" charset="0"/>
                <a:ea typeface="Verdana" panose="020B0604030504040204" pitchFamily="34" charset="0"/>
              </a:rPr>
              <a:t>. 2025-2026</a:t>
            </a:r>
          </a:p>
        </p:txBody>
      </p:sp>
    </p:spTree>
    <p:extLst>
      <p:ext uri="{BB962C8B-B14F-4D97-AF65-F5344CB8AC3E}">
        <p14:creationId xmlns:p14="http://schemas.microsoft.com/office/powerpoint/2010/main" val="89976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C4E341A5-E9EB-3053-D9D6-5A438FFE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30" y="850091"/>
            <a:ext cx="1720177" cy="4999718"/>
          </a:xfrm>
          <a:prstGeom prst="ellipse">
            <a:avLst/>
          </a:prstGeom>
          <a:solidFill>
            <a:srgbClr val="002060"/>
          </a:solidFill>
          <a:ln w="174625" cmpd="thinThick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9B60308-9D7E-D768-6D6E-4E6A60981EEB}"/>
              </a:ext>
            </a:extLst>
          </p:cNvPr>
          <p:cNvSpPr txBox="1"/>
          <p:nvPr/>
        </p:nvSpPr>
        <p:spPr>
          <a:xfrm>
            <a:off x="9161391" y="701131"/>
            <a:ext cx="2214693" cy="83099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 svincolabili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AD740B2-1DCD-D128-5D1E-FBF484B68064}"/>
              </a:ext>
            </a:extLst>
          </p:cNvPr>
          <p:cNvSpPr txBox="1"/>
          <p:nvPr/>
        </p:nvSpPr>
        <p:spPr>
          <a:xfrm>
            <a:off x="5134751" y="454911"/>
            <a:ext cx="3810139" cy="1323439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Completamento del percorso di carriera 7 giorni prima della prima data dello svolgimento della PPV</a:t>
            </a:r>
          </a:p>
        </p:txBody>
      </p:sp>
      <p:sp>
        <p:nvSpPr>
          <p:cNvPr id="13" name="Freccia circolare 12">
            <a:extLst>
              <a:ext uri="{FF2B5EF4-FFF2-40B4-BE49-F238E27FC236}">
                <a16:creationId xmlns:a16="http://schemas.microsoft.com/office/drawing/2014/main" id="{70703789-3628-8B99-6C44-8F67B6422CA0}"/>
              </a:ext>
            </a:extLst>
          </p:cNvPr>
          <p:cNvSpPr/>
          <p:nvPr/>
        </p:nvSpPr>
        <p:spPr>
          <a:xfrm>
            <a:off x="9876833" y="1778350"/>
            <a:ext cx="1158137" cy="1323439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2BCD4C58-C1D2-078A-2595-59D9C6E8EA11}"/>
              </a:ext>
            </a:extLst>
          </p:cNvPr>
          <p:cNvSpPr/>
          <p:nvPr/>
        </p:nvSpPr>
        <p:spPr>
          <a:xfrm rot="18694782">
            <a:off x="7974151" y="1721730"/>
            <a:ext cx="498109" cy="8858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B98FABE5-6C06-27FF-E446-373E2B25F012}"/>
              </a:ext>
            </a:extLst>
          </p:cNvPr>
          <p:cNvSpPr/>
          <p:nvPr/>
        </p:nvSpPr>
        <p:spPr>
          <a:xfrm flipH="1">
            <a:off x="3386644" y="1778350"/>
            <a:ext cx="375020" cy="7414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6567EF-7A19-CFB8-7EE3-4030210985F1}"/>
              </a:ext>
            </a:extLst>
          </p:cNvPr>
          <p:cNvSpPr txBox="1"/>
          <p:nvPr/>
        </p:nvSpPr>
        <p:spPr>
          <a:xfrm>
            <a:off x="2476825" y="454911"/>
            <a:ext cx="2441425" cy="1323439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Conclusione del Tirocinio Pratico Valutativo - TPV esterno (14cfu)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7686D38-D6C4-AF3A-1E60-425B96365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5274"/>
              </p:ext>
            </p:extLst>
          </p:nvPr>
        </p:nvGraphicFramePr>
        <p:xfrm>
          <a:off x="2109903" y="2545878"/>
          <a:ext cx="9985751" cy="3762221"/>
        </p:xfrm>
        <a:graphic>
          <a:graphicData uri="http://schemas.openxmlformats.org/drawingml/2006/table">
            <a:tbl>
              <a:tblPr firstRow="1" firstCol="1" bandRow="1"/>
              <a:tblGrid>
                <a:gridCol w="1991042">
                  <a:extLst>
                    <a:ext uri="{9D8B030D-6E8A-4147-A177-3AD203B41FA5}">
                      <a16:colId xmlns:a16="http://schemas.microsoft.com/office/drawing/2014/main" val="3557928354"/>
                    </a:ext>
                  </a:extLst>
                </a:gridCol>
                <a:gridCol w="1510146">
                  <a:extLst>
                    <a:ext uri="{9D8B030D-6E8A-4147-A177-3AD203B41FA5}">
                      <a16:colId xmlns:a16="http://schemas.microsoft.com/office/drawing/2014/main" val="428314513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1438905333"/>
                    </a:ext>
                  </a:extLst>
                </a:gridCol>
                <a:gridCol w="1593273">
                  <a:extLst>
                    <a:ext uri="{9D8B030D-6E8A-4147-A177-3AD203B41FA5}">
                      <a16:colId xmlns:a16="http://schemas.microsoft.com/office/drawing/2014/main" val="756946388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599253605"/>
                    </a:ext>
                  </a:extLst>
                </a:gridCol>
                <a:gridCol w="1635472">
                  <a:extLst>
                    <a:ext uri="{9D8B030D-6E8A-4147-A177-3AD203B41FA5}">
                      <a16:colId xmlns:a16="http://schemas.microsoft.com/office/drawing/2014/main" val="3215995133"/>
                    </a:ext>
                  </a:extLst>
                </a:gridCol>
              </a:tblGrid>
              <a:tr h="1081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20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Presentaz</a:t>
                      </a:r>
                      <a:r>
                        <a:rPr lang="it-IT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 dom. laurea</a:t>
                      </a: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Registrazione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TPV       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Registrazione SED</a:t>
                      </a: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Svolgimento PPV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Discussione tesi di laurea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671858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2000" b="0" i="0" u="none" strike="noStrike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anche disgiunti da domanda di laurea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it-IT" sz="2000" b="0" i="0" u="none" strike="noStrike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000" b="0" i="0" u="none" strike="noStrike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711529"/>
                  </a:ext>
                </a:extLst>
              </a:tr>
              <a:tr h="42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2°sessione 2026</a:t>
                      </a:r>
                      <a:endParaRPr lang="it-IT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22/06-3/07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812525"/>
                  </a:ext>
                </a:extLst>
              </a:tr>
              <a:tr h="42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3°sessione 2026</a:t>
                      </a:r>
                      <a:endParaRPr lang="it-IT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14/9-2/10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768783"/>
                  </a:ext>
                </a:extLst>
              </a:tr>
              <a:tr h="42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4°sessione 2026</a:t>
                      </a:r>
                      <a:endParaRPr lang="it-IT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16/11-4/12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607730"/>
                  </a:ext>
                </a:extLst>
              </a:tr>
              <a:tr h="42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5° sessione 2027</a:t>
                      </a:r>
                      <a:endParaRPr lang="it-IT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15/2-5/3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1-12/3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696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2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4647D2-0CD4-333D-FE70-28213FEA7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FCA07-F250-C237-A88F-A6FDB5174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6E3A6C-1C49-072D-A27A-AB8A8447F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42A5BF9A-5BEB-A0EE-7C37-BBFC34BF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1" y="1025236"/>
            <a:ext cx="1700560" cy="4821382"/>
          </a:xfrm>
          <a:prstGeom prst="ellipse">
            <a:avLst/>
          </a:prstGeom>
          <a:solidFill>
            <a:srgbClr val="002060"/>
          </a:solidFill>
          <a:ln w="174625" cmpd="thinThick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 </a:t>
            </a:r>
            <a:endParaRPr lang="en-US" sz="2400" b="1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529A4DA-C008-3D95-8B06-764268240622}"/>
              </a:ext>
            </a:extLst>
          </p:cNvPr>
          <p:cNvSpPr txBox="1"/>
          <p:nvPr/>
        </p:nvSpPr>
        <p:spPr>
          <a:xfrm>
            <a:off x="2093974" y="138164"/>
            <a:ext cx="10178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registrazione del TPV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avviene secondo le stesse modalità  degli esami di profitto (possibilità di iscriversi fino a 4 giorni           prima della data di appello; 1 appello in differita – tutor LM)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24625D-6689-B435-2975-3CD67C446F2D}"/>
              </a:ext>
            </a:extLst>
          </p:cNvPr>
          <p:cNvSpPr txBox="1"/>
          <p:nvPr/>
        </p:nvSpPr>
        <p:spPr>
          <a:xfrm>
            <a:off x="2086383" y="1316081"/>
            <a:ext cx="10178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L’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iscrizione alla PPV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è effettuata da parte degli uffici (previa presentazione della domanda di laurea)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277EFE-8222-243D-3499-027112B79411}"/>
              </a:ext>
            </a:extLst>
          </p:cNvPr>
          <p:cNvSpPr txBox="1"/>
          <p:nvPr/>
        </p:nvSpPr>
        <p:spPr>
          <a:xfrm>
            <a:off x="2114088" y="2133494"/>
            <a:ext cx="10178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data di svolgimento della PPV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viene comunicata tramite mail circa 7-10 giorni prima l’avvio delle </a:t>
            </a: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prove (si segue ordine alfabetico; non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è possibile cambiare giorno)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51618C-C74F-4415-9726-D281CE47A83C}"/>
              </a:ext>
            </a:extLst>
          </p:cNvPr>
          <p:cNvSpPr txBox="1"/>
          <p:nvPr/>
        </p:nvSpPr>
        <p:spPr>
          <a:xfrm>
            <a:off x="2127938" y="3283428"/>
            <a:ext cx="10178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L’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esito della PPV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è comunicato tramite notifica (cfr. esami di profitto) entro il giorno in cui è stata sostenuta la prova (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idoneità/non idoneità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9597EC-41DE-BD6A-CE32-0ED63DCA24A0}"/>
              </a:ext>
            </a:extLst>
          </p:cNvPr>
          <p:cNvSpPr txBox="1"/>
          <p:nvPr/>
        </p:nvSpPr>
        <p:spPr>
          <a:xfrm>
            <a:off x="2127938" y="4427223"/>
            <a:ext cx="10178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La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consegna della tesi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(da caricare tramite I-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Catt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 deve essere effettuata entro i 10 giorni precedenti alla data di discussione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FA5CDA-CE56-0D9C-3ED4-CFF8B76895BA}"/>
              </a:ext>
            </a:extLst>
          </p:cNvPr>
          <p:cNvSpPr txBox="1"/>
          <p:nvPr/>
        </p:nvSpPr>
        <p:spPr>
          <a:xfrm>
            <a:off x="3216057" y="5598903"/>
            <a:ext cx="8863503" cy="1107996"/>
          </a:xfrm>
          <a:prstGeom prst="rect">
            <a:avLst/>
          </a:prstGeom>
          <a:noFill/>
          <a:ln w="3175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È fondamentale che la presentazione della domanda di laurea sia subordinata alla conclusione del TPV e alla realistica possibilità di terminare la tesi in tempi utili per la discussioni </a:t>
            </a:r>
          </a:p>
        </p:txBody>
      </p:sp>
      <p:pic>
        <p:nvPicPr>
          <p:cNvPr id="8" name="Picture 2" descr="Nota Bene&quot; Immagini - Sfoglia 11,815 foto, vettoriali e video Stock | Adobe  Stock">
            <a:extLst>
              <a:ext uri="{FF2B5EF4-FFF2-40B4-BE49-F238E27FC236}">
                <a16:creationId xmlns:a16="http://schemas.microsoft.com/office/drawing/2014/main" id="{30D819D1-E0B7-F7C9-7E26-0EEFAC85C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50000" r="68805" b="7244"/>
          <a:stretch/>
        </p:blipFill>
        <p:spPr bwMode="auto">
          <a:xfrm>
            <a:off x="2013557" y="5618350"/>
            <a:ext cx="1202500" cy="104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9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DE85C-0330-65FA-C26C-FC287A65A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64F6BAB-293E-F2B6-2D09-FD715AAA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ED9BFD-C062-DE9D-A329-36229BAB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FB070DF-3769-FAFA-4C67-E414EADDF283}"/>
              </a:ext>
            </a:extLst>
          </p:cNvPr>
          <p:cNvSpPr txBox="1"/>
          <p:nvPr/>
        </p:nvSpPr>
        <p:spPr>
          <a:xfrm>
            <a:off x="2339586" y="367973"/>
            <a:ext cx="8487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 PPV si svolgeranno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in presenza</a:t>
            </a:r>
            <a:endParaRPr kumimoji="0" lang="it-IT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itolo 4">
            <a:extLst>
              <a:ext uri="{FF2B5EF4-FFF2-40B4-BE49-F238E27FC236}">
                <a16:creationId xmlns:a16="http://schemas.microsoft.com/office/drawing/2014/main" id="{3EC52885-AC15-C236-CED4-712C40E55C0B}"/>
              </a:ext>
            </a:extLst>
          </p:cNvPr>
          <p:cNvSpPr txBox="1">
            <a:spLocks/>
          </p:cNvSpPr>
          <p:nvPr/>
        </p:nvSpPr>
        <p:spPr>
          <a:xfrm>
            <a:off x="197038" y="367973"/>
            <a:ext cx="1700560" cy="6300439"/>
          </a:xfrm>
          <a:prstGeom prst="ellipse">
            <a:avLst/>
          </a:prstGeom>
          <a:solidFill>
            <a:srgbClr val="002060"/>
          </a:solidFill>
          <a:ln w="174625" cmpd="thinThick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3A69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 </a:t>
            </a:r>
          </a:p>
          <a:p>
            <a:pPr algn="ctr"/>
            <a:endParaRPr lang="en-US" sz="2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</a:p>
          <a:p>
            <a:pPr algn="ctr"/>
            <a:endParaRPr lang="en-US" sz="2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AA1C6F8-F34D-01AC-35C5-519423686D34}"/>
              </a:ext>
            </a:extLst>
          </p:cNvPr>
          <p:cNvSpPr txBox="1"/>
          <p:nvPr/>
        </p:nvSpPr>
        <p:spPr>
          <a:xfrm>
            <a:off x="2367290" y="1019139"/>
            <a:ext cx="9627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tratta di un </a:t>
            </a:r>
            <a:r>
              <a:rPr lang="it-IT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esame orale </a:t>
            </a: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(della durata di circa 20-30 minuti)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083C102-13A0-4B56-6E21-E6DB7D4C9228}"/>
              </a:ext>
            </a:extLst>
          </p:cNvPr>
          <p:cNvSpPr txBox="1"/>
          <p:nvPr/>
        </p:nvSpPr>
        <p:spPr>
          <a:xfrm>
            <a:off x="2381145" y="1581527"/>
            <a:ext cx="9627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it-IT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commissione</a:t>
            </a: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è composta da 2 docenti della facoltà +           due psicologi individuati dall’OPL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54DADBC-7E0B-BB52-0BC6-C4C49F23B60D}"/>
              </a:ext>
            </a:extLst>
          </p:cNvPr>
          <p:cNvSpPr txBox="1"/>
          <p:nvPr/>
        </p:nvSpPr>
        <p:spPr>
          <a:xfrm>
            <a:off x="2408850" y="2551348"/>
            <a:ext cx="9627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L’esame consiste in una </a:t>
            </a:r>
            <a:r>
              <a:rPr lang="it-IT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riflessione critica </a:t>
            </a: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sulle esperienze di tirocinio + </a:t>
            </a:r>
            <a:r>
              <a:rPr lang="it-IT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codice deontologico</a:t>
            </a:r>
          </a:p>
          <a:p>
            <a:pPr lvl="0">
              <a:defRPr/>
            </a:pPr>
            <a:endParaRPr lang="it-IT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AB59ADF-F578-95B3-D8BD-A8EB90BB2CF4}"/>
              </a:ext>
            </a:extLst>
          </p:cNvPr>
          <p:cNvSpPr txBox="1"/>
          <p:nvPr/>
        </p:nvSpPr>
        <p:spPr>
          <a:xfrm>
            <a:off x="2549764" y="4507033"/>
            <a:ext cx="8487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È previsto il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pagamento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della tassa governativa di 49.58 euro (bollettino postale) + contributo </a:t>
            </a: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PPV di 250 euro (+ contributo di laurea)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8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5F4B35-9350-AC78-1480-F9B5749F6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C0CB4-758F-0A85-B2B5-8409396F2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234161-E0B7-3554-4F3E-4EB00521B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44E93E9-F421-46C6-13A0-7CD51268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1" y="1025236"/>
            <a:ext cx="1700560" cy="4821382"/>
          </a:xfrm>
          <a:prstGeom prst="ellipse">
            <a:avLst/>
          </a:prstGeom>
          <a:solidFill>
            <a:srgbClr val="002060"/>
          </a:solidFill>
          <a:ln w="174625" cmpd="thinThick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</a:t>
            </a:r>
            <a:endParaRPr lang="en-US" sz="2400" b="1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86972D-DF1D-80AB-EF47-A62F78407202}"/>
              </a:ext>
            </a:extLst>
          </p:cNvPr>
          <p:cNvSpPr txBox="1"/>
          <p:nvPr/>
        </p:nvSpPr>
        <p:spPr>
          <a:xfrm>
            <a:off x="2339586" y="367973"/>
            <a:ext cx="8487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La PPV deve essere ripetuta (no il TPV)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86972D-DF1D-80AB-EF47-A62F78407202}"/>
              </a:ext>
            </a:extLst>
          </p:cNvPr>
          <p:cNvSpPr txBox="1"/>
          <p:nvPr/>
        </p:nvSpPr>
        <p:spPr>
          <a:xfrm>
            <a:off x="2339586" y="951389"/>
            <a:ext cx="8487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Non è possibile discutere la tesi (la PPV è parte integrante dell’esame di laurea)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503A64-C8A4-2F27-53FD-78C9DF7EE541}"/>
              </a:ext>
            </a:extLst>
          </p:cNvPr>
          <p:cNvSpPr txBox="1"/>
          <p:nvPr/>
        </p:nvSpPr>
        <p:spPr>
          <a:xfrm>
            <a:off x="2353436" y="1891979"/>
            <a:ext cx="8487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Deve essere presentata una nuova domanda di laurea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12187E-95E7-8735-F24E-D6133F8E01E4}"/>
              </a:ext>
            </a:extLst>
          </p:cNvPr>
          <p:cNvSpPr txBox="1"/>
          <p:nvPr/>
        </p:nvSpPr>
        <p:spPr>
          <a:xfrm>
            <a:off x="2381141" y="2543148"/>
            <a:ext cx="8487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È necessario ripagare il contributo + tassa governativa (+ eventuale conguaglio per domanda di laurea)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0305DB6-67BA-6DD8-2A57-60C8CCE1F7B1}"/>
              </a:ext>
            </a:extLst>
          </p:cNvPr>
          <p:cNvSpPr txBox="1"/>
          <p:nvPr/>
        </p:nvSpPr>
        <p:spPr>
          <a:xfrm>
            <a:off x="2381141" y="3573122"/>
            <a:ext cx="8487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Se invece non ci si presenta alla PPV, non si deve ripagare il contributo (solo eventuale conguaglio)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3392D1-7768-1A2C-459F-A17849A7D7C9}"/>
              </a:ext>
            </a:extLst>
          </p:cNvPr>
          <p:cNvSpPr txBox="1"/>
          <p:nvPr/>
        </p:nvSpPr>
        <p:spPr>
          <a:xfrm>
            <a:off x="2381141" y="4478019"/>
            <a:ext cx="8487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Possibilità di svolgere 2 colloqui (commissione + coordinatore e tutor)</a:t>
            </a:r>
          </a:p>
        </p:txBody>
      </p:sp>
    </p:spTree>
    <p:extLst>
      <p:ext uri="{BB962C8B-B14F-4D97-AF65-F5344CB8AC3E}">
        <p14:creationId xmlns:p14="http://schemas.microsoft.com/office/powerpoint/2010/main" val="33566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8B2EE-1EF9-EC39-2639-D4F879E42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072551B-82F2-68AE-1E25-DA362CAFC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07EE07-E324-4513-BFE3-C4D7FF9BE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DA5859A-6C17-095F-9472-25A7F903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36" y="790662"/>
            <a:ext cx="1744083" cy="5276675"/>
          </a:xfrm>
          <a:prstGeom prst="ellipse">
            <a:avLst/>
          </a:prstGeom>
          <a:solidFill>
            <a:srgbClr val="002060"/>
          </a:solidFill>
          <a:ln w="174625" cmpd="thinThick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endParaRPr lang="en-US" sz="2400" b="1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8C092D-0D7A-19DB-39CA-FE0FFF0E2F1B}"/>
              </a:ext>
            </a:extLst>
          </p:cNvPr>
          <p:cNvSpPr txBox="1"/>
          <p:nvPr/>
        </p:nvSpPr>
        <p:spPr>
          <a:xfrm>
            <a:off x="2399251" y="227526"/>
            <a:ext cx="10502557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la </a:t>
            </a:r>
            <a:r>
              <a:rPr lang="it-IT" sz="2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Facoltà</a:t>
            </a:r>
            <a:endParaRPr lang="it-IT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Prof.ssa S</a:t>
            </a: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ara Molgora (</a:t>
            </a: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sara.molgora@unicatt.it</a:t>
            </a: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Nicolò Gaj (</a:t>
            </a: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nicolo.gaj@unicatt.it</a:t>
            </a: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Tutor TPV</a:t>
            </a:r>
          </a:p>
          <a:p>
            <a:pPr>
              <a:defRPr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Psicologia per le organizzazioni: risorse umane, marketing e comunicazione,                                   </a:t>
            </a:r>
            <a:r>
              <a:rPr lang="it-IT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dott.ssa Barbara Bertani 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barbara.bertani@unicatt.it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 </a:t>
            </a:r>
          </a:p>
          <a:p>
            <a:pPr>
              <a:spcBef>
                <a:spcPts val="600"/>
              </a:spcBef>
              <a:defRPr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Psicologia dello sviluppo e dei processi di tutela,                                                                              </a:t>
            </a:r>
            <a:r>
              <a:rPr lang="it-IT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kumimoji="0" lang="it-IT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ott.ssa</a:t>
            </a:r>
            <a:r>
              <a:rPr kumimoji="0" lang="it-IT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Silvia Pasolini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silvia.pasolini@unicatt.it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);                           </a:t>
            </a:r>
          </a:p>
          <a:p>
            <a:pPr>
              <a:spcBef>
                <a:spcPts val="600"/>
              </a:spcBef>
              <a:defRPr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Psicologia clinica e della salute: persona, relazioni famigliari e di comunità,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dott.ssa Valentina Granese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valentina.granese@unicatt.it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);                     </a:t>
            </a:r>
          </a:p>
          <a:p>
            <a:pPr>
              <a:spcBef>
                <a:spcPts val="600"/>
              </a:spcBef>
              <a:defRPr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Psicologia per il benessere: empowerment, riabilitazione e tecnologia positiva,                                        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it-IT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ott.ssa</a:t>
            </a:r>
            <a:r>
              <a:rPr lang="it-IT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Manuela Bina 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manuela.bina@unicatt.it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                              </a:t>
            </a:r>
          </a:p>
          <a:p>
            <a:pPr>
              <a:spcBef>
                <a:spcPts val="600"/>
              </a:spcBef>
              <a:defRPr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Psicologia degli interventi clinici: gruppi, organizzazioni, comunità,                                                        </a:t>
            </a:r>
            <a:r>
              <a:rPr lang="it-IT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ott.ssa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Silvia 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Serana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(Brescia,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silvia.serana@unicatt.it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); 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Consumer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behaviour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 psychology applied to food, health and environment,                             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it-IT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ott.ssa</a:t>
            </a:r>
            <a:r>
              <a:rPr lang="it-IT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Marta Acampora 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(Cremona, 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0"/>
              </a:rPr>
              <a:t>marta.acampora@unicatt.it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879F6D-F234-DB9A-40A9-99BFE4991576}"/>
              </a:ext>
            </a:extLst>
          </p:cNvPr>
          <p:cNvSpPr txBox="1"/>
          <p:nvPr/>
        </p:nvSpPr>
        <p:spPr>
          <a:xfrm>
            <a:off x="2399251" y="5748919"/>
            <a:ext cx="93091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gli </a:t>
            </a:r>
            <a:r>
              <a:rPr lang="it-IT" sz="2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Uffici</a:t>
            </a:r>
            <a:endParaRPr lang="it-IT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Appuntamento presso il Polo studenti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Richiesta di informazione tramite I-</a:t>
            </a:r>
            <a:r>
              <a:rPr lang="it-IT" sz="2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Catt</a:t>
            </a:r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1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B19926-6D10-9C05-F105-39E45BF8E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8194389-7D71-08B0-943F-400E79CC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831034-1783-A61F-84C2-4BE676A3B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4A6198-1EA8-202B-B63E-41F7B127A8B6}"/>
              </a:ext>
            </a:extLst>
          </p:cNvPr>
          <p:cNvSpPr txBox="1"/>
          <p:nvPr/>
        </p:nvSpPr>
        <p:spPr>
          <a:xfrm>
            <a:off x="2192348" y="606504"/>
            <a:ext cx="9820859" cy="2123658"/>
          </a:xfrm>
          <a:prstGeom prst="rect">
            <a:avLst/>
          </a:prstGeom>
          <a:solidFill>
            <a:schemeClr val="bg1"/>
          </a:solidFill>
          <a:ln w="38100" cmpd="thickThin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Sul </a:t>
            </a: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sito dell’Ateneo trovate tutte le informazioni e relative FAQ </a:t>
            </a: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https://milano.unicatt.it/facolta/psicologia-informazioni-per-gli-studenti-prova-pratica-valutativa-ppv-laurea-abilitante</a:t>
            </a: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ctr">
              <a:defRPr/>
            </a:pPr>
            <a:endParaRPr lang="it-IT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https://milano.unicatt.it/facolta/psicologia-informazioni-per-gli-studenti-tirocinio-pratico-valutativo-tpv-laurea-abilitante</a:t>
            </a: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itolo 4">
            <a:extLst>
              <a:ext uri="{FF2B5EF4-FFF2-40B4-BE49-F238E27FC236}">
                <a16:creationId xmlns:a16="http://schemas.microsoft.com/office/drawing/2014/main" id="{453EB372-9AA5-0BAF-0441-7F0515E3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1" y="1025236"/>
            <a:ext cx="1700560" cy="4821382"/>
          </a:xfrm>
          <a:prstGeom prst="ellipse">
            <a:avLst/>
          </a:prstGeom>
          <a:solidFill>
            <a:srgbClr val="002060"/>
          </a:solidFill>
          <a:ln w="174625" cmpd="thinThick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b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870577765"/>
      </p:ext>
    </p:extLst>
  </p:cSld>
  <p:clrMapOvr>
    <a:masterClrMapping/>
  </p:clrMapOvr>
</p:sld>
</file>

<file path=ppt/theme/theme1.xml><?xml version="1.0" encoding="utf-8"?>
<a:theme xmlns:a="http://schemas.openxmlformats.org/drawingml/2006/main" name="Unicatt_off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att_offi" id="{BBCDDEE5-C110-45CE-A051-69A777FF14FD}" vid="{90F7E383-7A3B-4422-83CB-E0B36FFDE266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Unicatt_offi</Template>
  <TotalTime>2751</TotalTime>
  <Words>778</Words>
  <Application>Microsoft Office PowerPoint</Application>
  <PresentationFormat>Widescreen</PresentationFormat>
  <Paragraphs>98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Aptos</vt:lpstr>
      <vt:lpstr>Arial</vt:lpstr>
      <vt:lpstr>Calibri</vt:lpstr>
      <vt:lpstr>Georgia</vt:lpstr>
      <vt:lpstr>Verdana</vt:lpstr>
      <vt:lpstr>Wingdings</vt:lpstr>
      <vt:lpstr>Unicatt_offi</vt:lpstr>
      <vt:lpstr>1_Personalizza struttura</vt:lpstr>
      <vt:lpstr>Personalizza struttura</vt:lpstr>
      <vt:lpstr>3_Personalizza struttura</vt:lpstr>
      <vt:lpstr>Presentazione standard di PowerPoint</vt:lpstr>
      <vt:lpstr>T I M I N G</vt:lpstr>
      <vt:lpstr>P R O C E D U R E  </vt:lpstr>
      <vt:lpstr>Presentazione standard di PowerPoint</vt:lpstr>
      <vt:lpstr>N O N  I D O N E I T Á</vt:lpstr>
      <vt:lpstr>C O N T A T T I</vt:lpstr>
      <vt:lpstr>I N F O R M A Z I O N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</dc:creator>
  <cp:lastModifiedBy>Molgora Sara (sara.molgora)</cp:lastModifiedBy>
  <cp:revision>293</cp:revision>
  <dcterms:created xsi:type="dcterms:W3CDTF">2021-03-23T15:05:49Z</dcterms:created>
  <dcterms:modified xsi:type="dcterms:W3CDTF">2026-02-04T18:01:06Z</dcterms:modified>
</cp:coreProperties>
</file>