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6" r:id="rId2"/>
  </p:sldMasterIdLst>
  <p:notesMasterIdLst>
    <p:notesMasterId r:id="rId41"/>
  </p:notesMasterIdLst>
  <p:handoutMasterIdLst>
    <p:handoutMasterId r:id="rId42"/>
  </p:handoutMasterIdLst>
  <p:sldIdLst>
    <p:sldId id="260" r:id="rId3"/>
    <p:sldId id="270" r:id="rId4"/>
    <p:sldId id="504" r:id="rId5"/>
    <p:sldId id="476" r:id="rId6"/>
    <p:sldId id="579" r:id="rId7"/>
    <p:sldId id="484" r:id="rId8"/>
    <p:sldId id="479" r:id="rId9"/>
    <p:sldId id="481" r:id="rId10"/>
    <p:sldId id="483" r:id="rId11"/>
    <p:sldId id="485" r:id="rId12"/>
    <p:sldId id="489" r:id="rId13"/>
    <p:sldId id="585" r:id="rId14"/>
    <p:sldId id="586" r:id="rId15"/>
    <p:sldId id="543" r:id="rId16"/>
    <p:sldId id="555" r:id="rId17"/>
    <p:sldId id="556" r:id="rId18"/>
    <p:sldId id="557" r:id="rId19"/>
    <p:sldId id="558" r:id="rId20"/>
    <p:sldId id="575" r:id="rId21"/>
    <p:sldId id="576" r:id="rId22"/>
    <p:sldId id="560" r:id="rId23"/>
    <p:sldId id="561" r:id="rId24"/>
    <p:sldId id="580" r:id="rId25"/>
    <p:sldId id="581" r:id="rId26"/>
    <p:sldId id="582" r:id="rId27"/>
    <p:sldId id="565" r:id="rId28"/>
    <p:sldId id="566" r:id="rId29"/>
    <p:sldId id="567" r:id="rId30"/>
    <p:sldId id="570" r:id="rId31"/>
    <p:sldId id="571" r:id="rId32"/>
    <p:sldId id="597" r:id="rId33"/>
    <p:sldId id="593" r:id="rId34"/>
    <p:sldId id="546" r:id="rId35"/>
    <p:sldId id="591" r:id="rId36"/>
    <p:sldId id="592" r:id="rId37"/>
    <p:sldId id="589" r:id="rId38"/>
    <p:sldId id="594" r:id="rId39"/>
    <p:sldId id="447" r:id="rId40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0AB6"/>
    <a:srgbClr val="00609D"/>
    <a:srgbClr val="D8A915"/>
    <a:srgbClr val="FFFFFF"/>
    <a:srgbClr val="982C4B"/>
    <a:srgbClr val="59CFC9"/>
    <a:srgbClr val="5FC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E171933-4619-4E11-9A3F-F7608DF75F80}" styleName="Stile medio 1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40" autoAdjust="0"/>
    <p:restoredTop sz="97572" autoAdjust="0"/>
  </p:normalViewPr>
  <p:slideViewPr>
    <p:cSldViewPr>
      <p:cViewPr varScale="1">
        <p:scale>
          <a:sx n="85" d="100"/>
          <a:sy n="85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Grafico%20in%20Microsoft%20PowerPoint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345664892447108E-2"/>
          <c:y val="0"/>
          <c:w val="0.68702498081594554"/>
          <c:h val="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21706146106736657"/>
                  <c:y val="-0.13251385243511227"/>
                </c:manualLayout>
              </c:layout>
              <c:spPr/>
              <c:txPr>
                <a:bodyPr/>
                <a:lstStyle/>
                <a:p>
                  <a:pPr>
                    <a:defRPr sz="18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532097550306212"/>
                  <c:y val="4.3571376494604838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Foglio1!$A$1:$A$2</c:f>
              <c:strCache>
                <c:ptCount val="2"/>
                <c:pt idx="0">
                  <c:v>Italiana</c:v>
                </c:pt>
                <c:pt idx="1">
                  <c:v>Multinazionale</c:v>
                </c:pt>
              </c:strCache>
            </c:strRef>
          </c:cat>
          <c:val>
            <c:numRef>
              <c:f>Foglio1!$B$1:$B$2</c:f>
              <c:numCache>
                <c:formatCode>General</c:formatCode>
                <c:ptCount val="2"/>
                <c:pt idx="0">
                  <c:v>65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5.3861548556430446E-2"/>
          <c:y val="0.79591243802857981"/>
          <c:w val="0.59891622922134735"/>
          <c:h val="0.16743438320209975"/>
        </c:manualLayout>
      </c:layout>
      <c:overlay val="0"/>
      <c:txPr>
        <a:bodyPr/>
        <a:lstStyle/>
        <a:p>
          <a:pPr>
            <a:defRPr sz="160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5.5555555555555558E-3"/>
                  <c:y val="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3332366055512905E-3"/>
                  <c:y val="5.8054351985581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5555555555555558E-3"/>
                  <c:y val="9.2592592592592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2690928205323784E-4"/>
                  <c:y val="9.7932637114394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846365329225443E-3"/>
                  <c:y val="0.130339838783345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3333333333333332E-3"/>
                  <c:y val="0.129629629629629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Foglio1!$A$20:$A$25</c:f>
              <c:strCache>
                <c:ptCount val="6"/>
                <c:pt idx="0">
                  <c:v>Fino a 5</c:v>
                </c:pt>
                <c:pt idx="1">
                  <c:v>Da 6 a 14</c:v>
                </c:pt>
                <c:pt idx="2">
                  <c:v>Da 15 a 49</c:v>
                </c:pt>
                <c:pt idx="3">
                  <c:v>Da 50 a 99</c:v>
                </c:pt>
                <c:pt idx="4">
                  <c:v>Da 100 a 249</c:v>
                </c:pt>
                <c:pt idx="5">
                  <c:v>250 e oltre</c:v>
                </c:pt>
              </c:strCache>
            </c:strRef>
          </c:cat>
          <c:val>
            <c:numRef>
              <c:f>Foglio1!$B$20:$B$25</c:f>
              <c:numCache>
                <c:formatCode>General</c:formatCode>
                <c:ptCount val="6"/>
                <c:pt idx="0">
                  <c:v>11</c:v>
                </c:pt>
                <c:pt idx="1">
                  <c:v>5</c:v>
                </c:pt>
                <c:pt idx="2">
                  <c:v>9</c:v>
                </c:pt>
                <c:pt idx="3">
                  <c:v>10</c:v>
                </c:pt>
                <c:pt idx="4">
                  <c:v>18</c:v>
                </c:pt>
                <c:pt idx="5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996480"/>
        <c:axId val="44998016"/>
        <c:axId val="0"/>
      </c:bar3DChart>
      <c:catAx>
        <c:axId val="44996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2"/>
                </a:solidFill>
              </a:defRPr>
            </a:pPr>
            <a:endParaRPr lang="it-IT"/>
          </a:p>
        </c:txPr>
        <c:crossAx val="44998016"/>
        <c:crosses val="autoZero"/>
        <c:auto val="1"/>
        <c:lblAlgn val="ctr"/>
        <c:lblOffset val="100"/>
        <c:noMultiLvlLbl val="0"/>
      </c:catAx>
      <c:valAx>
        <c:axId val="44998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4996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5479943265977987"/>
          <c:y val="3.2234432234432238E-2"/>
          <c:w val="0.60383589513447899"/>
          <c:h val="0.8918289060021342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682B4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A0522D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D7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3CB371"/>
              </a:solidFill>
            </c:spPr>
          </c:dPt>
          <c:dPt>
            <c:idx val="11"/>
            <c:invertIfNegative val="0"/>
            <c:bubble3D val="0"/>
            <c:spPr>
              <a:solidFill>
                <a:srgbClr val="54A9DD"/>
              </a:solidFill>
            </c:spPr>
          </c:dPt>
          <c:dPt>
            <c:idx val="12"/>
            <c:invertIfNegative val="0"/>
            <c:bubble3D val="0"/>
            <c:spPr>
              <a:solidFill>
                <a:srgbClr val="6A5ACD"/>
              </a:solidFill>
            </c:spPr>
          </c:dPt>
          <c:dPt>
            <c:idx val="13"/>
            <c:invertIfNegative val="0"/>
            <c:bubble3D val="0"/>
            <c:spPr>
              <a:solidFill>
                <a:srgbClr val="4169E1"/>
              </a:solidFill>
            </c:spPr>
          </c:dPt>
          <c:dPt>
            <c:idx val="14"/>
            <c:invertIfNegative val="0"/>
            <c:bubble3D val="0"/>
            <c:spPr>
              <a:solidFill>
                <a:srgbClr val="9370DB"/>
              </a:solidFill>
            </c:spPr>
          </c:dPt>
          <c:dPt>
            <c:idx val="15"/>
            <c:invertIfNegative val="0"/>
            <c:bubble3D val="0"/>
            <c:spPr>
              <a:solidFill>
                <a:srgbClr val="BA55D3"/>
              </a:solidFill>
            </c:spPr>
          </c:dPt>
          <c:dPt>
            <c:idx val="16"/>
            <c:invertIfNegative val="0"/>
            <c:bubble3D val="0"/>
            <c:spPr>
              <a:solidFill>
                <a:srgbClr val="66CDAA"/>
              </a:solidFill>
            </c:spPr>
          </c:dPt>
          <c:dPt>
            <c:idx val="17"/>
            <c:invertIfNegative val="0"/>
            <c:bubble3D val="0"/>
            <c:spPr>
              <a:solidFill>
                <a:srgbClr val="D8BFD8"/>
              </a:solidFill>
            </c:spPr>
          </c:dPt>
          <c:dPt>
            <c:idx val="18"/>
            <c:invertIfNegative val="0"/>
            <c:bubble3D val="0"/>
            <c:spPr>
              <a:solidFill>
                <a:srgbClr val="FF69B4"/>
              </a:solidFill>
            </c:spPr>
          </c:dPt>
          <c:dLbls>
            <c:numFmt formatCode="0%" sourceLinked="0"/>
            <c:txPr>
              <a:bodyPr rot="0" vert="horz"/>
              <a:lstStyle/>
              <a:p>
                <a:pPr>
                  <a:defRPr/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'[Grafico in Microsoft PowerPoint]2 Domanda'!$B$34:$B$49</c:f>
              <c:strCache>
                <c:ptCount val="16"/>
                <c:pt idx="0">
                  <c:v>Beni culturali, artistici, archeologici e archivistici</c:v>
                </c:pt>
                <c:pt idx="1">
                  <c:v>Commercio</c:v>
                </c:pt>
                <c:pt idx="2">
                  <c:v>Credito e finanza</c:v>
                </c:pt>
                <c:pt idx="3">
                  <c:v>Agenzia di P.R., comunicazione, promozione e pubblicità</c:v>
                </c:pt>
                <c:pt idx="4">
                  <c:v>Editoria, mass-media, cinema</c:v>
                </c:pt>
                <c:pt idx="5">
                  <c:v>Industria</c:v>
                </c:pt>
                <c:pt idx="6">
                  <c:v>Ricerca, innovazione, tecnologia, brevetti</c:v>
                </c:pt>
                <c:pt idx="7">
                  <c:v>Sanità</c:v>
                </c:pt>
                <c:pt idx="8">
                  <c:v>Scuola, formazione e orientamento</c:v>
                </c:pt>
                <c:pt idx="9">
                  <c:v>Servizi per le imprese</c:v>
                </c:pt>
                <c:pt idx="10">
                  <c:v>Servizi socio-assistenziali e servizi alla persona</c:v>
                </c:pt>
                <c:pt idx="11">
                  <c:v>Servizi del terziario</c:v>
                </c:pt>
                <c:pt idx="12">
                  <c:v>Società di consulenza</c:v>
                </c:pt>
                <c:pt idx="13">
                  <c:v>Trasporti</c:v>
                </c:pt>
                <c:pt idx="14">
                  <c:v>Turismo, alberghi e ristoranti</c:v>
                </c:pt>
                <c:pt idx="15">
                  <c:v>Web, informatica e attività connesse</c:v>
                </c:pt>
              </c:strCache>
            </c:strRef>
          </c:cat>
          <c:val>
            <c:numRef>
              <c:f>'[Grafico in Microsoft PowerPoint]2 Domanda'!$C$34:$C$49</c:f>
              <c:numCache>
                <c:formatCode>0%</c:formatCode>
                <c:ptCount val="16"/>
                <c:pt idx="0">
                  <c:v>2.8846153846153848E-2</c:v>
                </c:pt>
                <c:pt idx="1">
                  <c:v>6.7307692307692304E-2</c:v>
                </c:pt>
                <c:pt idx="2">
                  <c:v>6.7307692307692304E-2</c:v>
                </c:pt>
                <c:pt idx="3">
                  <c:v>9.6153846153846159E-3</c:v>
                </c:pt>
                <c:pt idx="4">
                  <c:v>9.6153846153846159E-3</c:v>
                </c:pt>
                <c:pt idx="5">
                  <c:v>0.29807692307692307</c:v>
                </c:pt>
                <c:pt idx="6">
                  <c:v>2.8846153846153848E-2</c:v>
                </c:pt>
                <c:pt idx="7">
                  <c:v>3.8461538461538464E-2</c:v>
                </c:pt>
                <c:pt idx="8">
                  <c:v>3.8461538461538464E-2</c:v>
                </c:pt>
                <c:pt idx="9">
                  <c:v>0.11538461538461539</c:v>
                </c:pt>
                <c:pt idx="10">
                  <c:v>3.8461538461538464E-2</c:v>
                </c:pt>
                <c:pt idx="11">
                  <c:v>7.6923076923076927E-2</c:v>
                </c:pt>
                <c:pt idx="12">
                  <c:v>0.10576923076923077</c:v>
                </c:pt>
                <c:pt idx="13">
                  <c:v>2.8846153846153848E-2</c:v>
                </c:pt>
                <c:pt idx="14">
                  <c:v>2.8846153846153848E-2</c:v>
                </c:pt>
                <c:pt idx="15">
                  <c:v>1.9230769230769232E-2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16446720"/>
        <c:axId val="116448256"/>
      </c:barChart>
      <c:catAx>
        <c:axId val="116446720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ln>
            <a:noFill/>
          </a:ln>
        </c:spPr>
        <c:crossAx val="116448256"/>
        <c:crosses val="autoZero"/>
        <c:auto val="0"/>
        <c:lblAlgn val="ctr"/>
        <c:lblOffset val="100"/>
        <c:noMultiLvlLbl val="0"/>
      </c:catAx>
      <c:valAx>
        <c:axId val="116448256"/>
        <c:scaling>
          <c:orientation val="minMax"/>
          <c:max val="0.35000000000000003"/>
          <c:min val="0"/>
        </c:scaling>
        <c:delete val="1"/>
        <c:axPos val="b"/>
        <c:majorGridlines>
          <c:spPr>
            <a:ln w="12700">
              <a:solidFill>
                <a:srgbClr val="D3D3D3"/>
              </a:solidFill>
            </a:ln>
          </c:spPr>
        </c:majorGridlines>
        <c:numFmt formatCode="0%" sourceLinked="1"/>
        <c:majorTickMark val="in"/>
        <c:minorTickMark val="none"/>
        <c:tickLblPos val="nextTo"/>
        <c:crossAx val="116446720"/>
        <c:crosses val="autoZero"/>
        <c:crossBetween val="between"/>
        <c:minorUnit val="1"/>
      </c:valAx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682B4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</c:dPt>
          <c:dLbls>
            <c:numFmt formatCode="0%" sourceLinked="0"/>
            <c:txPr>
              <a:bodyPr rot="0" vert="horz"/>
              <a:lstStyle/>
              <a:p>
                <a:pPr algn="ctr">
                  <a:defRPr lang="en-US" sz="1800" b="1" u="none" baseline="0">
                    <a:solidFill>
                      <a:srgbClr val="2B0AB6"/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 Domanda'!$B$34:$B$41</c:f>
              <c:strCache>
                <c:ptCount val="8"/>
                <c:pt idx="0">
                  <c:v>Essere disposto a lavorare lontano da casa o a trasferte prolungate</c:v>
                </c:pt>
                <c:pt idx="1">
                  <c:v>Essere disposto a lavorare all'estero</c:v>
                </c:pt>
                <c:pt idx="2">
                  <c:v>Conoscere bene almeno UNA lingua straniera</c:v>
                </c:pt>
                <c:pt idx="3">
                  <c:v>Conoscere bene almeno DUE lingue straniere</c:v>
                </c:pt>
                <c:pt idx="4">
                  <c:v>Avere buone conoscenze informatiche</c:v>
                </c:pt>
                <c:pt idx="5">
                  <c:v>Aver avuto precedenti esperienze di lavoro</c:v>
                </c:pt>
                <c:pt idx="6">
                  <c:v>Aver svolto stage / tirocini prima dell'assunzione</c:v>
                </c:pt>
                <c:pt idx="7">
                  <c:v>Aver svolto un corso di perfezionamento / master dopo la laurea</c:v>
                </c:pt>
              </c:strCache>
            </c:strRef>
          </c:cat>
          <c:val>
            <c:numRef>
              <c:f>'5 Domanda'!$C$34:$C$41</c:f>
              <c:numCache>
                <c:formatCode>0%</c:formatCode>
                <c:ptCount val="8"/>
                <c:pt idx="0">
                  <c:v>0.27884615384615385</c:v>
                </c:pt>
                <c:pt idx="1">
                  <c:v>8.6538461538461536E-2</c:v>
                </c:pt>
                <c:pt idx="2">
                  <c:v>0.73076923076923073</c:v>
                </c:pt>
                <c:pt idx="3">
                  <c:v>3.8461538461538464E-2</c:v>
                </c:pt>
                <c:pt idx="4">
                  <c:v>0.68269230769230771</c:v>
                </c:pt>
                <c:pt idx="5">
                  <c:v>0.26923076923076922</c:v>
                </c:pt>
                <c:pt idx="6">
                  <c:v>0.24038461538461539</c:v>
                </c:pt>
                <c:pt idx="7">
                  <c:v>0.13461538461538461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6933120"/>
        <c:axId val="46935040"/>
      </c:barChart>
      <c:catAx>
        <c:axId val="4693312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it-IT"/>
          </a:p>
        </c:txPr>
        <c:crossAx val="46935040"/>
        <c:crosses val="autoZero"/>
        <c:auto val="0"/>
        <c:lblAlgn val="ctr"/>
        <c:lblOffset val="100"/>
        <c:noMultiLvlLbl val="0"/>
      </c:catAx>
      <c:valAx>
        <c:axId val="46935040"/>
        <c:scaling>
          <c:orientation val="minMax"/>
        </c:scaling>
        <c:delete val="1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numFmt formatCode="0%" sourceLinked="1"/>
        <c:majorTickMark val="in"/>
        <c:minorTickMark val="none"/>
        <c:tickLblPos val="nextTo"/>
        <c:crossAx val="46933120"/>
        <c:crosses val="autoZero"/>
        <c:crossBetween val="between"/>
        <c:minorUnit val="1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682B4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A0522D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D700"/>
              </a:solidFill>
            </c:spPr>
          </c:dPt>
          <c:dLbls>
            <c:numFmt formatCode="0%" sourceLinked="0"/>
            <c:txPr>
              <a:bodyPr rot="0" vert="horz"/>
              <a:lstStyle/>
              <a:p>
                <a:pPr algn="ctr">
                  <a:defRPr lang="en-US" sz="1600" b="1" u="none" baseline="0">
                    <a:solidFill>
                      <a:srgbClr val="2B0AB6"/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'6 Domanda'!$B$34:$B$43</c:f>
              <c:strCache>
                <c:ptCount val="10"/>
                <c:pt idx="0">
                  <c:v>Gestione del tempo di lavoro</c:v>
                </c:pt>
                <c:pt idx="1">
                  <c:v>Parlare in pubblico</c:v>
                </c:pt>
                <c:pt idx="2">
                  <c:v>Conduzione delle risorse umane</c:v>
                </c:pt>
                <c:pt idx="3">
                  <c:v>Pianificazione e progettazione di attività</c:v>
                </c:pt>
                <c:pt idx="4">
                  <c:v>Gestione delle relazioni interpersonali e dei gruppi di lavoro</c:v>
                </c:pt>
                <c:pt idx="5">
                  <c:v>Capacità di problem solving</c:v>
                </c:pt>
                <c:pt idx="6">
                  <c:v>Capacità comunicative</c:v>
                </c:pt>
                <c:pt idx="7">
                  <c:v>Stesura di report, relazioni e presentazioni multimediali</c:v>
                </c:pt>
                <c:pt idx="8">
                  <c:v>Capacità di decidere in autonomia e assumersi responsabilità</c:v>
                </c:pt>
                <c:pt idx="9">
                  <c:v>capacita analitiche e di sintesi</c:v>
                </c:pt>
              </c:strCache>
            </c:strRef>
          </c:cat>
          <c:val>
            <c:numRef>
              <c:f>'6 Domanda'!$C$34:$C$43</c:f>
              <c:numCache>
                <c:formatCode>0%</c:formatCode>
                <c:ptCount val="10"/>
                <c:pt idx="0">
                  <c:v>0.33653846153846156</c:v>
                </c:pt>
                <c:pt idx="1">
                  <c:v>0.25</c:v>
                </c:pt>
                <c:pt idx="2">
                  <c:v>0.25</c:v>
                </c:pt>
                <c:pt idx="3">
                  <c:v>0.43269230769230771</c:v>
                </c:pt>
                <c:pt idx="4">
                  <c:v>0.68269230769230771</c:v>
                </c:pt>
                <c:pt idx="5">
                  <c:v>0.66346153846153844</c:v>
                </c:pt>
                <c:pt idx="6">
                  <c:v>0.58653846153846156</c:v>
                </c:pt>
                <c:pt idx="7">
                  <c:v>0.38461538461538464</c:v>
                </c:pt>
                <c:pt idx="8">
                  <c:v>0.44230769230769229</c:v>
                </c:pt>
                <c:pt idx="9">
                  <c:v>1.9230769230769232E-2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7035520"/>
        <c:axId val="47037056"/>
      </c:barChart>
      <c:catAx>
        <c:axId val="4703552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/>
            </a:pPr>
            <a:endParaRPr lang="it-IT"/>
          </a:p>
        </c:txPr>
        <c:crossAx val="47037056"/>
        <c:crosses val="autoZero"/>
        <c:auto val="0"/>
        <c:lblAlgn val="ctr"/>
        <c:lblOffset val="100"/>
        <c:noMultiLvlLbl val="0"/>
      </c:catAx>
      <c:valAx>
        <c:axId val="47037056"/>
        <c:scaling>
          <c:orientation val="minMax"/>
        </c:scaling>
        <c:delete val="1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numFmt formatCode="0%" sourceLinked="1"/>
        <c:majorTickMark val="in"/>
        <c:minorTickMark val="none"/>
        <c:tickLblPos val="nextTo"/>
        <c:crossAx val="47035520"/>
        <c:crosses val="autoZero"/>
        <c:crossBetween val="between"/>
        <c:minorUnit val="1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rgbClr val="FFFFFF"/>
        </a:solidFill>
        <a:ln w="12700">
          <a:noFill/>
        </a:ln>
      </c:spPr>
    </c:sideWall>
    <c:backWall>
      <c:thickness val="0"/>
      <c:spPr>
        <a:solidFill>
          <a:srgbClr val="FFFFFF"/>
        </a:solidFill>
        <a:ln w="12700">
          <a:noFill/>
        </a:ln>
      </c:spPr>
    </c:backWall>
    <c:plotArea>
      <c:layout/>
      <c:pie3DChart>
        <c:varyColors val="1"/>
        <c:ser>
          <c:idx val="0"/>
          <c:order val="0"/>
          <c:spPr>
            <a:solidFill>
              <a:srgbClr val="4682B4"/>
            </a:solidFill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9ACD32"/>
              </a:solidFill>
            </c:spPr>
          </c:dPt>
          <c:dLbls>
            <c:dLbl>
              <c:idx val="0"/>
              <c:layout>
                <c:manualLayout>
                  <c:x val="-0.21558684791805544"/>
                  <c:y val="-0.1566925068523313"/>
                </c:manualLayout>
              </c:layout>
              <c:tx>
                <c:rich>
                  <a:bodyPr rot="0" vert="horz"/>
                  <a:lstStyle/>
                  <a:p>
                    <a:pPr algn="ctr">
                      <a:defRPr lang="en-US" sz="2000" b="1" u="none" baseline="0"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2000" dirty="0" smtClean="0">
                        <a:solidFill>
                          <a:schemeClr val="bg1"/>
                        </a:solidFill>
                      </a:rPr>
                      <a:t>SI</a:t>
                    </a:r>
                    <a:r>
                      <a:rPr lang="en-US" sz="2000" baseline="0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2000" dirty="0" smtClean="0">
                        <a:solidFill>
                          <a:schemeClr val="bg1"/>
                        </a:solidFill>
                      </a:rPr>
                      <a:t>59</a:t>
                    </a:r>
                    <a:endParaRPr lang="en-US" sz="2000" dirty="0">
                      <a:solidFill>
                        <a:schemeClr val="bg1"/>
                      </a:solidFill>
                    </a:endParaRPr>
                  </a:p>
                </c:rich>
              </c:tx>
              <c:numFmt formatCode="0" sourceLinked="0"/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898128966062595"/>
                  <c:y val="3.82197116987001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NO 45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txPr>
              <a:bodyPr rot="0" vert="horz"/>
              <a:lstStyle/>
              <a:p>
                <a:pPr algn="ctr">
                  <a:defRPr lang="en-US" sz="1400" b="1" u="none" baseline="0"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'9 Domanda'!$B$34:$B$35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'9 Domanda'!$C$34:$C$35</c:f>
              <c:numCache>
                <c:formatCode>0</c:formatCode>
                <c:ptCount val="2"/>
                <c:pt idx="0">
                  <c:v>59</c:v>
                </c:pt>
                <c:pt idx="1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0"/>
    <c:dispBlanksAs val="gap"/>
    <c:showDLblsOverMax val="0"/>
  </c:chart>
  <c:spPr>
    <a:ln>
      <a:solidFill>
        <a:srgbClr val="00609D"/>
      </a:solidFill>
    </a:ln>
  </c:spPr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682B4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A0522D"/>
              </a:solidFill>
            </c:spPr>
          </c:dPt>
          <c:dLbls>
            <c:numFmt formatCode="0%" sourceLinked="0"/>
            <c:txPr>
              <a:bodyPr rot="0" vert="horz"/>
              <a:lstStyle/>
              <a:p>
                <a:pPr algn="ctr">
                  <a:defRPr lang="en-US" sz="1600" b="1" u="none" baseline="0">
                    <a:solidFill>
                      <a:srgbClr val="2B0AB6"/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'10 Domanda'!$B$34:$B$41</c:f>
              <c:strCache>
                <c:ptCount val="8"/>
                <c:pt idx="0">
                  <c:v>Commerciale, vendite</c:v>
                </c:pt>
                <c:pt idx="1">
                  <c:v>Comunicazione, relazioni esterne, ufficio stampa</c:v>
                </c:pt>
                <c:pt idx="2">
                  <c:v>Qualità, sicurezza e ambiente</c:v>
                </c:pt>
                <c:pt idx="3">
                  <c:v>Marketing</c:v>
                </c:pt>
                <c:pt idx="4">
                  <c:v>Produzione, logistica, acquisti</c:v>
                </c:pt>
                <c:pt idx="5">
                  <c:v>Ufficio studi e documentazione</c:v>
                </c:pt>
                <c:pt idx="6">
                  <c:v>Selezione, organizzazione, gestione del personale e formazione</c:v>
                </c:pt>
                <c:pt idx="7">
                  <c:v>Servizi interni</c:v>
                </c:pt>
              </c:strCache>
            </c:strRef>
          </c:cat>
          <c:val>
            <c:numRef>
              <c:f>'10 Domanda'!$C$34:$C$41</c:f>
              <c:numCache>
                <c:formatCode>0%</c:formatCode>
                <c:ptCount val="8"/>
                <c:pt idx="0">
                  <c:v>0.22033898305084745</c:v>
                </c:pt>
                <c:pt idx="1">
                  <c:v>0.61016949152542377</c:v>
                </c:pt>
                <c:pt idx="2">
                  <c:v>5.0847457627118647E-2</c:v>
                </c:pt>
                <c:pt idx="3">
                  <c:v>0.32203389830508472</c:v>
                </c:pt>
                <c:pt idx="4">
                  <c:v>8.4745762711864403E-2</c:v>
                </c:pt>
                <c:pt idx="5">
                  <c:v>0.10169491525423729</c:v>
                </c:pt>
                <c:pt idx="6">
                  <c:v>0.83050847457627119</c:v>
                </c:pt>
                <c:pt idx="7">
                  <c:v>1.6949152542372881E-2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0194688"/>
        <c:axId val="50016256"/>
      </c:barChart>
      <c:catAx>
        <c:axId val="50194688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/>
            </a:pPr>
            <a:endParaRPr lang="it-IT"/>
          </a:p>
        </c:txPr>
        <c:crossAx val="50016256"/>
        <c:crosses val="autoZero"/>
        <c:auto val="0"/>
        <c:lblAlgn val="ctr"/>
        <c:lblOffset val="100"/>
        <c:noMultiLvlLbl val="0"/>
      </c:catAx>
      <c:valAx>
        <c:axId val="50016256"/>
        <c:scaling>
          <c:orientation val="minMax"/>
        </c:scaling>
        <c:delete val="1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numFmt formatCode="0%" sourceLinked="1"/>
        <c:majorTickMark val="in"/>
        <c:minorTickMark val="none"/>
        <c:tickLblPos val="nextTo"/>
        <c:crossAx val="50194688"/>
        <c:crosses val="autoZero"/>
        <c:crossBetween val="between"/>
        <c:minorUnit val="1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682B4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</c:dPt>
          <c:dLbls>
            <c:numFmt formatCode="0%" sourceLinked="0"/>
            <c:txPr>
              <a:bodyPr rot="0" vert="horz"/>
              <a:lstStyle/>
              <a:p>
                <a:pPr algn="ctr">
                  <a:defRPr lang="en-US" sz="1600" b="1" u="none" baseline="0">
                    <a:solidFill>
                      <a:srgbClr val="2B0AB6"/>
                    </a:solidFill>
                    <a:latin typeface="Calibri"/>
                    <a:ea typeface="Calibri"/>
                    <a:cs typeface="Calibri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'14 Domanda'!$B$34:$B$38</c:f>
              <c:strCache>
                <c:ptCount val="5"/>
                <c:pt idx="0">
                  <c:v>Impiegato a qualificazione media / alta</c:v>
                </c:pt>
                <c:pt idx="1">
                  <c:v>Impiegato esecutivo</c:v>
                </c:pt>
                <c:pt idx="2">
                  <c:v>Dirigente</c:v>
                </c:pt>
                <c:pt idx="3">
                  <c:v>Funzionario / Quadro</c:v>
                </c:pt>
                <c:pt idx="4">
                  <c:v>Tecnico specializzato</c:v>
                </c:pt>
              </c:strCache>
            </c:strRef>
          </c:cat>
          <c:val>
            <c:numRef>
              <c:f>'14 Domanda'!$C$34:$C$38</c:f>
              <c:numCache>
                <c:formatCode>0%</c:formatCode>
                <c:ptCount val="5"/>
                <c:pt idx="0">
                  <c:v>0.62962962962962965</c:v>
                </c:pt>
                <c:pt idx="1">
                  <c:v>7.407407407407407E-2</c:v>
                </c:pt>
                <c:pt idx="2">
                  <c:v>7.407407407407407E-2</c:v>
                </c:pt>
                <c:pt idx="3">
                  <c:v>0.18518518518518517</c:v>
                </c:pt>
                <c:pt idx="4">
                  <c:v>3.7037037037037035E-2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0069504"/>
        <c:axId val="50071040"/>
      </c:barChart>
      <c:catAx>
        <c:axId val="5006950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/>
            </a:pPr>
            <a:endParaRPr lang="it-IT"/>
          </a:p>
        </c:txPr>
        <c:crossAx val="50071040"/>
        <c:crosses val="autoZero"/>
        <c:auto val="0"/>
        <c:lblAlgn val="ctr"/>
        <c:lblOffset val="100"/>
        <c:noMultiLvlLbl val="0"/>
      </c:catAx>
      <c:valAx>
        <c:axId val="50071040"/>
        <c:scaling>
          <c:orientation val="minMax"/>
        </c:scaling>
        <c:delete val="1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numFmt formatCode="0%" sourceLinked="1"/>
        <c:majorTickMark val="in"/>
        <c:minorTickMark val="none"/>
        <c:tickLblPos val="nextTo"/>
        <c:crossAx val="50069504"/>
        <c:crosses val="autoZero"/>
        <c:crossBetween val="between"/>
        <c:minorUnit val="1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D9E946-DB46-4125-95E7-B8CE20F80372}" type="doc">
      <dgm:prSet loTypeId="urn:microsoft.com/office/officeart/2005/8/layout/hList6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7532C75A-BA22-4D9C-BDDA-22604BC22661}">
      <dgm:prSet phldrT="[Testo]" custT="1"/>
      <dgm:spPr/>
      <dgm:t>
        <a:bodyPr/>
        <a:lstStyle/>
        <a:p>
          <a:pPr algn="l">
            <a:buNone/>
          </a:pPr>
          <a:endParaRPr lang="it-IT" sz="1200" b="1" i="0" dirty="0" smtClean="0">
            <a:latin typeface="Calibri"/>
            <a:ea typeface="+mn-ea"/>
            <a:cs typeface="+mn-cs"/>
          </a:endParaRPr>
        </a:p>
        <a:p>
          <a:pPr algn="l">
            <a:buNone/>
          </a:pPr>
          <a:r>
            <a:rPr lang="it-IT" sz="1200" b="1" i="0" dirty="0" smtClean="0">
              <a:latin typeface="Calibri"/>
              <a:ea typeface="+mn-ea"/>
              <a:cs typeface="+mn-cs"/>
            </a:rPr>
            <a:t>RECRUITING </a:t>
          </a:r>
          <a:r>
            <a:rPr lang="it-IT" sz="1200" b="1" i="0" dirty="0">
              <a:latin typeface="Calibri"/>
              <a:ea typeface="+mn-ea"/>
              <a:cs typeface="+mn-cs"/>
            </a:rPr>
            <a:t>DAY </a:t>
          </a:r>
          <a:r>
            <a:rPr lang="it-IT" sz="1200" b="1" i="0" dirty="0" smtClean="0">
              <a:latin typeface="Calibri"/>
              <a:ea typeface="+mn-ea"/>
              <a:cs typeface="+mn-cs"/>
            </a:rPr>
            <a:t>&amp; PRESENTAZIONI AZIENDALI </a:t>
          </a:r>
          <a:endParaRPr lang="it-IT" sz="1200" dirty="0"/>
        </a:p>
      </dgm:t>
    </dgm:pt>
    <dgm:pt modelId="{4D5B5722-3076-44B2-9C1D-9B9C0FEF51E3}" type="parTrans" cxnId="{A5BC3AE0-4357-49F0-92F5-A46EE2C803C9}">
      <dgm:prSet/>
      <dgm:spPr/>
      <dgm:t>
        <a:bodyPr/>
        <a:lstStyle/>
        <a:p>
          <a:endParaRPr lang="it-IT" sz="1200"/>
        </a:p>
      </dgm:t>
    </dgm:pt>
    <dgm:pt modelId="{24706C5A-5193-4895-BA7B-3C8E644BF5CE}" type="sibTrans" cxnId="{A5BC3AE0-4357-49F0-92F5-A46EE2C803C9}">
      <dgm:prSet/>
      <dgm:spPr/>
      <dgm:t>
        <a:bodyPr/>
        <a:lstStyle/>
        <a:p>
          <a:endParaRPr lang="it-IT" sz="1200"/>
        </a:p>
      </dgm:t>
    </dgm:pt>
    <dgm:pt modelId="{AB73C32E-92B1-4D68-9422-FA6B3C3FB687}">
      <dgm:prSet phldrT="[Testo]" custT="1"/>
      <dgm:spPr/>
      <dgm:t>
        <a:bodyPr/>
        <a:lstStyle/>
        <a:p>
          <a:pPr algn="l"/>
          <a:r>
            <a:rPr lang="it-IT" sz="1200" b="1" i="0" dirty="0">
              <a:latin typeface="Calibri"/>
              <a:ea typeface="+mn-ea"/>
              <a:cs typeface="+mn-cs"/>
            </a:rPr>
            <a:t>Giornate di reclutamento e selezione in </a:t>
          </a:r>
          <a:r>
            <a:rPr lang="it-IT" sz="1200" b="1" i="0" dirty="0" smtClean="0">
              <a:latin typeface="Calibri"/>
              <a:ea typeface="+mn-ea"/>
              <a:cs typeface="+mn-cs"/>
            </a:rPr>
            <a:t>università              </a:t>
          </a:r>
          <a:endParaRPr lang="it-IT" sz="1200" b="1" dirty="0"/>
        </a:p>
      </dgm:t>
    </dgm:pt>
    <dgm:pt modelId="{049E3904-B833-4AA0-A403-72FEC178826A}" type="parTrans" cxnId="{49DEAAEB-A82B-4300-9ECB-688441201B3F}">
      <dgm:prSet/>
      <dgm:spPr/>
      <dgm:t>
        <a:bodyPr/>
        <a:lstStyle/>
        <a:p>
          <a:endParaRPr lang="it-IT" sz="1200"/>
        </a:p>
      </dgm:t>
    </dgm:pt>
    <dgm:pt modelId="{35F2A81F-AD8A-44E3-90CC-5EAEC5FFA30D}" type="sibTrans" cxnId="{49DEAAEB-A82B-4300-9ECB-688441201B3F}">
      <dgm:prSet/>
      <dgm:spPr/>
      <dgm:t>
        <a:bodyPr/>
        <a:lstStyle/>
        <a:p>
          <a:endParaRPr lang="it-IT" sz="1200"/>
        </a:p>
      </dgm:t>
    </dgm:pt>
    <dgm:pt modelId="{F35C8B86-CC13-4F7B-A7EE-3A90E1A0A4DC}">
      <dgm:prSet phldrT="[Testo]" custT="1"/>
      <dgm:spPr/>
      <dgm:t>
        <a:bodyPr/>
        <a:lstStyle/>
        <a:p>
          <a:pPr>
            <a:buNone/>
          </a:pPr>
          <a:endParaRPr lang="it-IT" sz="1200" b="1" i="0" dirty="0" smtClean="0">
            <a:latin typeface="Calibri"/>
            <a:ea typeface="+mn-ea"/>
            <a:cs typeface="+mn-cs"/>
          </a:endParaRPr>
        </a:p>
        <a:p>
          <a:pPr>
            <a:buNone/>
          </a:pPr>
          <a:r>
            <a:rPr lang="it-IT" sz="1200" b="1" i="0" dirty="0" smtClean="0">
              <a:latin typeface="Calibri"/>
              <a:ea typeface="+mn-ea"/>
              <a:cs typeface="+mn-cs"/>
            </a:rPr>
            <a:t>TESTIMONIANZE DI MANAGER</a:t>
          </a:r>
          <a:endParaRPr lang="it-IT" sz="1200" dirty="0"/>
        </a:p>
      </dgm:t>
    </dgm:pt>
    <dgm:pt modelId="{B7167A82-9BBF-425E-9ACE-B4D2FAE74606}" type="parTrans" cxnId="{5D502536-C5FD-4625-9B26-B656C8758C4B}">
      <dgm:prSet/>
      <dgm:spPr/>
      <dgm:t>
        <a:bodyPr/>
        <a:lstStyle/>
        <a:p>
          <a:endParaRPr lang="it-IT" sz="1200"/>
        </a:p>
      </dgm:t>
    </dgm:pt>
    <dgm:pt modelId="{02D45D1A-889B-4DD0-9273-E604173F5BF9}" type="sibTrans" cxnId="{5D502536-C5FD-4625-9B26-B656C8758C4B}">
      <dgm:prSet/>
      <dgm:spPr/>
      <dgm:t>
        <a:bodyPr/>
        <a:lstStyle/>
        <a:p>
          <a:endParaRPr lang="it-IT" sz="1200"/>
        </a:p>
      </dgm:t>
    </dgm:pt>
    <dgm:pt modelId="{EE09BC93-B1A4-4411-91CD-448F4A7EDBA0}">
      <dgm:prSet phldrT="[Testo]" custT="1"/>
      <dgm:spPr/>
      <dgm:t>
        <a:bodyPr/>
        <a:lstStyle/>
        <a:p>
          <a:r>
            <a:rPr lang="it-IT" sz="1200" b="1" i="0" dirty="0">
              <a:latin typeface="Calibri"/>
              <a:ea typeface="+mn-ea"/>
              <a:cs typeface="+mn-cs"/>
            </a:rPr>
            <a:t>Casi concreti durante lezioni universitarie</a:t>
          </a:r>
          <a:endParaRPr lang="it-IT" sz="1200" dirty="0"/>
        </a:p>
      </dgm:t>
    </dgm:pt>
    <dgm:pt modelId="{09F74DA7-E7C0-4287-A05E-73C229DE4DC5}" type="parTrans" cxnId="{8F99B617-C567-4708-BBB7-653258EC8E84}">
      <dgm:prSet/>
      <dgm:spPr/>
      <dgm:t>
        <a:bodyPr/>
        <a:lstStyle/>
        <a:p>
          <a:endParaRPr lang="it-IT" sz="1200"/>
        </a:p>
      </dgm:t>
    </dgm:pt>
    <dgm:pt modelId="{1D5A1623-6E22-447B-9E59-292920787272}" type="sibTrans" cxnId="{8F99B617-C567-4708-BBB7-653258EC8E84}">
      <dgm:prSet/>
      <dgm:spPr/>
      <dgm:t>
        <a:bodyPr/>
        <a:lstStyle/>
        <a:p>
          <a:endParaRPr lang="it-IT" sz="1200"/>
        </a:p>
      </dgm:t>
    </dgm:pt>
    <dgm:pt modelId="{CE96ED98-BD67-467D-A62C-3CB83176EF30}">
      <dgm:prSet phldrT="[Testo]" custT="1"/>
      <dgm:spPr/>
      <dgm:t>
        <a:bodyPr/>
        <a:lstStyle/>
        <a:p>
          <a:pPr>
            <a:buNone/>
          </a:pPr>
          <a:r>
            <a:rPr lang="it-IT" sz="1200" b="1" i="0" dirty="0" smtClean="0">
              <a:latin typeface="Calibri"/>
              <a:ea typeface="+mn-ea"/>
              <a:cs typeface="+mn-cs"/>
            </a:rPr>
            <a:t>ORIENTAMENTO AL LAVORO  </a:t>
          </a:r>
        </a:p>
        <a:p>
          <a:pPr>
            <a:buNone/>
          </a:pPr>
          <a:r>
            <a:rPr lang="it-IT" sz="1200" b="1" i="0" dirty="0" smtClean="0">
              <a:latin typeface="Calibri"/>
              <a:ea typeface="+mn-ea"/>
              <a:cs typeface="+mn-cs"/>
            </a:rPr>
            <a:t>I canali e gli strumenti per la ricerca attiva del lavoro -</a:t>
          </a:r>
          <a:r>
            <a:rPr lang="it-IT" sz="1200" b="0" i="0" dirty="0" smtClean="0">
              <a:latin typeface="Calibri"/>
              <a:ea typeface="+mn-ea"/>
              <a:cs typeface="+mn-cs"/>
            </a:rPr>
            <a:t> </a:t>
          </a:r>
          <a:r>
            <a:rPr lang="it-IT" sz="1200" b="1" i="0" dirty="0" smtClean="0">
              <a:latin typeface="Calibri"/>
              <a:ea typeface="+mn-ea"/>
              <a:cs typeface="+mn-cs"/>
            </a:rPr>
            <a:t>Il percorso di selezione -</a:t>
          </a:r>
          <a:r>
            <a:rPr lang="it-IT" sz="1200" b="0" i="0" dirty="0" smtClean="0">
              <a:latin typeface="Calibri"/>
              <a:ea typeface="+mn-ea"/>
              <a:cs typeface="+mn-cs"/>
            </a:rPr>
            <a:t> </a:t>
          </a:r>
          <a:r>
            <a:rPr lang="it-IT" sz="1200" b="1" i="0" dirty="0" smtClean="0">
              <a:latin typeface="Calibri"/>
              <a:ea typeface="+mn-ea"/>
              <a:cs typeface="+mn-cs"/>
            </a:rPr>
            <a:t>Come comunicare in modo efficace durante un colloquio</a:t>
          </a:r>
          <a:endParaRPr lang="it-IT" sz="1200" dirty="0"/>
        </a:p>
      </dgm:t>
    </dgm:pt>
    <dgm:pt modelId="{4A786904-CA0D-4048-8E70-8CF50C15575D}" type="parTrans" cxnId="{95D404A3-17E5-4270-8CF0-FB74D15DDDF3}">
      <dgm:prSet/>
      <dgm:spPr/>
      <dgm:t>
        <a:bodyPr/>
        <a:lstStyle/>
        <a:p>
          <a:endParaRPr lang="it-IT" sz="1200"/>
        </a:p>
      </dgm:t>
    </dgm:pt>
    <dgm:pt modelId="{619A5111-2B7C-4450-944C-4D5F89D79EF0}" type="sibTrans" cxnId="{95D404A3-17E5-4270-8CF0-FB74D15DDDF3}">
      <dgm:prSet/>
      <dgm:spPr/>
      <dgm:t>
        <a:bodyPr/>
        <a:lstStyle/>
        <a:p>
          <a:endParaRPr lang="it-IT" sz="1200"/>
        </a:p>
      </dgm:t>
    </dgm:pt>
    <dgm:pt modelId="{E16575F5-0573-4276-AFA3-D59BA195951C}">
      <dgm:prSet phldrT="[Testo]" custT="1"/>
      <dgm:spPr/>
      <dgm:t>
        <a:bodyPr/>
        <a:lstStyle/>
        <a:p>
          <a:pPr>
            <a:buNone/>
          </a:pPr>
          <a:r>
            <a:rPr lang="it-IT" sz="1200" b="1" i="0" dirty="0" smtClean="0">
              <a:latin typeface="Calibri"/>
              <a:ea typeface="+mn-ea"/>
              <a:cs typeface="+mn-cs"/>
            </a:rPr>
            <a:t>SIMULAZIONE COLLOQUI DI  SELEZIONE E ASSESSMENT CENTER</a:t>
          </a:r>
          <a:endParaRPr lang="it-IT" sz="1200" b="1" i="0" dirty="0">
            <a:latin typeface="Calibri"/>
            <a:ea typeface="+mn-ea"/>
            <a:cs typeface="+mn-cs"/>
          </a:endParaRPr>
        </a:p>
      </dgm:t>
    </dgm:pt>
    <dgm:pt modelId="{5A936E6F-D809-4B37-B2C1-0A06D7C2B13A}" type="parTrans" cxnId="{7FCED760-FEDC-4226-A6E8-A8483B2C0D23}">
      <dgm:prSet/>
      <dgm:spPr/>
      <dgm:t>
        <a:bodyPr/>
        <a:lstStyle/>
        <a:p>
          <a:endParaRPr lang="it-IT" sz="1200"/>
        </a:p>
      </dgm:t>
    </dgm:pt>
    <dgm:pt modelId="{6253B24C-0648-4B6B-9407-C2663E4C83BE}" type="sibTrans" cxnId="{7FCED760-FEDC-4226-A6E8-A8483B2C0D23}">
      <dgm:prSet/>
      <dgm:spPr/>
      <dgm:t>
        <a:bodyPr/>
        <a:lstStyle/>
        <a:p>
          <a:endParaRPr lang="it-IT" sz="1200"/>
        </a:p>
      </dgm:t>
    </dgm:pt>
    <dgm:pt modelId="{7011BE67-66D7-48FF-B915-98E73A1F055A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it-IT" sz="1600" b="1" i="0" dirty="0" smtClean="0">
              <a:latin typeface="Calibri"/>
              <a:ea typeface="+mn-ea"/>
              <a:cs typeface="+mn-cs"/>
            </a:rPr>
            <a:t> WORKSHOP SOFT SKILLS</a:t>
          </a:r>
          <a:endParaRPr lang="it-IT" sz="1600" b="0" i="0" dirty="0">
            <a:latin typeface="Calibri"/>
            <a:ea typeface="+mn-ea"/>
            <a:cs typeface="+mn-cs"/>
          </a:endParaRPr>
        </a:p>
      </dgm:t>
    </dgm:pt>
    <dgm:pt modelId="{2885A407-B4D8-4CB8-A69B-E9A69BB6DFDE}" type="parTrans" cxnId="{428FF1EE-2116-4A28-88D3-3C4D11A7B93A}">
      <dgm:prSet/>
      <dgm:spPr/>
      <dgm:t>
        <a:bodyPr/>
        <a:lstStyle/>
        <a:p>
          <a:endParaRPr lang="it-IT" sz="1200"/>
        </a:p>
      </dgm:t>
    </dgm:pt>
    <dgm:pt modelId="{B9B6D3EC-327E-464D-B679-CABF0504454C}" type="sibTrans" cxnId="{428FF1EE-2116-4A28-88D3-3C4D11A7B93A}">
      <dgm:prSet/>
      <dgm:spPr/>
      <dgm:t>
        <a:bodyPr/>
        <a:lstStyle/>
        <a:p>
          <a:endParaRPr lang="it-IT" sz="1200"/>
        </a:p>
      </dgm:t>
    </dgm:pt>
    <dgm:pt modelId="{0B933D6F-E510-4B20-998A-62663EA0C1F7}">
      <dgm:prSet custT="1"/>
      <dgm:spPr/>
      <dgm:t>
        <a:bodyPr/>
        <a:lstStyle/>
        <a:p>
          <a:r>
            <a:rPr lang="it-IT" sz="1200" b="1" i="0" dirty="0" smtClean="0">
              <a:latin typeface="Calibri"/>
              <a:ea typeface="+mn-ea"/>
              <a:cs typeface="+mn-cs"/>
            </a:rPr>
            <a:t>PRESENTAZIONE DI FIGURE PROFESSIONALI E FUNZIONALI AZIENDALI </a:t>
          </a:r>
        </a:p>
        <a:p>
          <a:endParaRPr lang="it-IT" sz="1200" b="1" i="0" dirty="0" smtClean="0">
            <a:latin typeface="Calibri"/>
            <a:ea typeface="+mn-ea"/>
            <a:cs typeface="+mn-cs"/>
          </a:endParaRPr>
        </a:p>
      </dgm:t>
    </dgm:pt>
    <dgm:pt modelId="{9E8A5C93-55A7-4038-AE74-46710962E585}" type="sibTrans" cxnId="{2A278F56-2AFE-48A6-9F75-5792F587B6AD}">
      <dgm:prSet/>
      <dgm:spPr/>
      <dgm:t>
        <a:bodyPr/>
        <a:lstStyle/>
        <a:p>
          <a:endParaRPr lang="it-IT" sz="1200"/>
        </a:p>
      </dgm:t>
    </dgm:pt>
    <dgm:pt modelId="{A6339EE2-924A-417A-B664-003A93B7BE90}" type="parTrans" cxnId="{2A278F56-2AFE-48A6-9F75-5792F587B6AD}">
      <dgm:prSet/>
      <dgm:spPr/>
      <dgm:t>
        <a:bodyPr/>
        <a:lstStyle/>
        <a:p>
          <a:endParaRPr lang="it-IT" sz="1200"/>
        </a:p>
      </dgm:t>
    </dgm:pt>
    <dgm:pt modelId="{9083A47C-A8C8-45FC-8D91-447BAF7AAE25}" type="pres">
      <dgm:prSet presAssocID="{47D9E946-DB46-4125-95E7-B8CE20F803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DA4CE44-E803-46D1-8B92-619B4B9127FC}" type="pres">
      <dgm:prSet presAssocID="{7532C75A-BA22-4D9C-BDDA-22604BC2266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2D0513-1AF5-4B56-99AB-F3BF1A9116C9}" type="pres">
      <dgm:prSet presAssocID="{24706C5A-5193-4895-BA7B-3C8E644BF5CE}" presName="sibTrans" presStyleCnt="0"/>
      <dgm:spPr/>
      <dgm:t>
        <a:bodyPr/>
        <a:lstStyle/>
        <a:p>
          <a:endParaRPr lang="it-IT"/>
        </a:p>
      </dgm:t>
    </dgm:pt>
    <dgm:pt modelId="{05B8B4B3-69D8-40DC-B712-5408AC819840}" type="pres">
      <dgm:prSet presAssocID="{F35C8B86-CC13-4F7B-A7EE-3A90E1A0A4D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DAF9530-4802-4E30-A881-CCBAD2759B2A}" type="pres">
      <dgm:prSet presAssocID="{02D45D1A-889B-4DD0-9273-E604173F5BF9}" presName="sibTrans" presStyleCnt="0"/>
      <dgm:spPr/>
      <dgm:t>
        <a:bodyPr/>
        <a:lstStyle/>
        <a:p>
          <a:endParaRPr lang="it-IT"/>
        </a:p>
      </dgm:t>
    </dgm:pt>
    <dgm:pt modelId="{71B1BD7B-6C62-4B4A-BA5B-B5710FBACA16}" type="pres">
      <dgm:prSet presAssocID="{CE96ED98-BD67-467D-A62C-3CB83176EF3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64B6093-0CD5-4DD2-A5E5-49FCAAE8E16D}" type="pres">
      <dgm:prSet presAssocID="{619A5111-2B7C-4450-944C-4D5F89D79EF0}" presName="sibTrans" presStyleCnt="0"/>
      <dgm:spPr/>
      <dgm:t>
        <a:bodyPr/>
        <a:lstStyle/>
        <a:p>
          <a:endParaRPr lang="it-IT"/>
        </a:p>
      </dgm:t>
    </dgm:pt>
    <dgm:pt modelId="{A9EBD39F-E92F-4BA9-ABEC-DFBDA4A12CD8}" type="pres">
      <dgm:prSet presAssocID="{E16575F5-0573-4276-AFA3-D59BA195951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9F29D6-61D5-4065-8813-23000150F13E}" type="pres">
      <dgm:prSet presAssocID="{6253B24C-0648-4B6B-9407-C2663E4C83BE}" presName="sibTrans" presStyleCnt="0"/>
      <dgm:spPr/>
      <dgm:t>
        <a:bodyPr/>
        <a:lstStyle/>
        <a:p>
          <a:endParaRPr lang="it-IT"/>
        </a:p>
      </dgm:t>
    </dgm:pt>
    <dgm:pt modelId="{6D2CAF0D-DB62-43F6-8497-B6EDCCC654A8}" type="pres">
      <dgm:prSet presAssocID="{7011BE67-66D7-48FF-B915-98E73A1F055A}" presName="node" presStyleLbl="node1" presStyleIdx="4" presStyleCnt="6" custLinFactX="99397" custLinFactNeighborX="100000" custLinFactNeighborY="59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0D21B6B-8E8A-4C6D-B721-7299E7011D7E}" type="pres">
      <dgm:prSet presAssocID="{B9B6D3EC-327E-464D-B679-CABF0504454C}" presName="sibTrans" presStyleCnt="0"/>
      <dgm:spPr/>
      <dgm:t>
        <a:bodyPr/>
        <a:lstStyle/>
        <a:p>
          <a:endParaRPr lang="it-IT"/>
        </a:p>
      </dgm:t>
    </dgm:pt>
    <dgm:pt modelId="{112ABE8A-2904-4B27-9A21-98DE2A40F358}" type="pres">
      <dgm:prSet presAssocID="{0B933D6F-E510-4B20-998A-62663EA0C1F7}" presName="node" presStyleLbl="node1" presStyleIdx="5" presStyleCnt="6" custLinFactX="-99397" custLinFactNeighborX="-100000" custLinFactNeighborY="-147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1403C87-3965-4039-B18C-47E306E10ACC}" type="presOf" srcId="{F35C8B86-CC13-4F7B-A7EE-3A90E1A0A4DC}" destId="{05B8B4B3-69D8-40DC-B712-5408AC819840}" srcOrd="0" destOrd="0" presId="urn:microsoft.com/office/officeart/2005/8/layout/hList6"/>
    <dgm:cxn modelId="{53F7AD73-47B7-4F68-B008-EF3E2A33D4C4}" type="presOf" srcId="{EE09BC93-B1A4-4411-91CD-448F4A7EDBA0}" destId="{05B8B4B3-69D8-40DC-B712-5408AC819840}" srcOrd="0" destOrd="1" presId="urn:microsoft.com/office/officeart/2005/8/layout/hList6"/>
    <dgm:cxn modelId="{2A278F56-2AFE-48A6-9F75-5792F587B6AD}" srcId="{47D9E946-DB46-4125-95E7-B8CE20F80372}" destId="{0B933D6F-E510-4B20-998A-62663EA0C1F7}" srcOrd="5" destOrd="0" parTransId="{A6339EE2-924A-417A-B664-003A93B7BE90}" sibTransId="{9E8A5C93-55A7-4038-AE74-46710962E585}"/>
    <dgm:cxn modelId="{A5BC3AE0-4357-49F0-92F5-A46EE2C803C9}" srcId="{47D9E946-DB46-4125-95E7-B8CE20F80372}" destId="{7532C75A-BA22-4D9C-BDDA-22604BC22661}" srcOrd="0" destOrd="0" parTransId="{4D5B5722-3076-44B2-9C1D-9B9C0FEF51E3}" sibTransId="{24706C5A-5193-4895-BA7B-3C8E644BF5CE}"/>
    <dgm:cxn modelId="{428FF1EE-2116-4A28-88D3-3C4D11A7B93A}" srcId="{47D9E946-DB46-4125-95E7-B8CE20F80372}" destId="{7011BE67-66D7-48FF-B915-98E73A1F055A}" srcOrd="4" destOrd="0" parTransId="{2885A407-B4D8-4CB8-A69B-E9A69BB6DFDE}" sibTransId="{B9B6D3EC-327E-464D-B679-CABF0504454C}"/>
    <dgm:cxn modelId="{6992CD4F-C322-4BA8-9C62-34C363AF3EBC}" type="presOf" srcId="{E16575F5-0573-4276-AFA3-D59BA195951C}" destId="{A9EBD39F-E92F-4BA9-ABEC-DFBDA4A12CD8}" srcOrd="0" destOrd="0" presId="urn:microsoft.com/office/officeart/2005/8/layout/hList6"/>
    <dgm:cxn modelId="{10949CD9-C60D-4E1C-85E2-BFE772FAEDD3}" type="presOf" srcId="{AB73C32E-92B1-4D68-9422-FA6B3C3FB687}" destId="{DDA4CE44-E803-46D1-8B92-619B4B9127FC}" srcOrd="0" destOrd="1" presId="urn:microsoft.com/office/officeart/2005/8/layout/hList6"/>
    <dgm:cxn modelId="{95D404A3-17E5-4270-8CF0-FB74D15DDDF3}" srcId="{47D9E946-DB46-4125-95E7-B8CE20F80372}" destId="{CE96ED98-BD67-467D-A62C-3CB83176EF30}" srcOrd="2" destOrd="0" parTransId="{4A786904-CA0D-4048-8E70-8CF50C15575D}" sibTransId="{619A5111-2B7C-4450-944C-4D5F89D79EF0}"/>
    <dgm:cxn modelId="{084399D7-C12C-4C8F-BD07-DB7282557DF9}" type="presOf" srcId="{7532C75A-BA22-4D9C-BDDA-22604BC22661}" destId="{DDA4CE44-E803-46D1-8B92-619B4B9127FC}" srcOrd="0" destOrd="0" presId="urn:microsoft.com/office/officeart/2005/8/layout/hList6"/>
    <dgm:cxn modelId="{49DEAAEB-A82B-4300-9ECB-688441201B3F}" srcId="{7532C75A-BA22-4D9C-BDDA-22604BC22661}" destId="{AB73C32E-92B1-4D68-9422-FA6B3C3FB687}" srcOrd="0" destOrd="0" parTransId="{049E3904-B833-4AA0-A403-72FEC178826A}" sibTransId="{35F2A81F-AD8A-44E3-90CC-5EAEC5FFA30D}"/>
    <dgm:cxn modelId="{5D502536-C5FD-4625-9B26-B656C8758C4B}" srcId="{47D9E946-DB46-4125-95E7-B8CE20F80372}" destId="{F35C8B86-CC13-4F7B-A7EE-3A90E1A0A4DC}" srcOrd="1" destOrd="0" parTransId="{B7167A82-9BBF-425E-9ACE-B4D2FAE74606}" sibTransId="{02D45D1A-889B-4DD0-9273-E604173F5BF9}"/>
    <dgm:cxn modelId="{AF346BE8-FDB9-4339-88D7-84322D5BEACF}" type="presOf" srcId="{7011BE67-66D7-48FF-B915-98E73A1F055A}" destId="{6D2CAF0D-DB62-43F6-8497-B6EDCCC654A8}" srcOrd="0" destOrd="0" presId="urn:microsoft.com/office/officeart/2005/8/layout/hList6"/>
    <dgm:cxn modelId="{8F99B617-C567-4708-BBB7-653258EC8E84}" srcId="{F35C8B86-CC13-4F7B-A7EE-3A90E1A0A4DC}" destId="{EE09BC93-B1A4-4411-91CD-448F4A7EDBA0}" srcOrd="0" destOrd="0" parTransId="{09F74DA7-E7C0-4287-A05E-73C229DE4DC5}" sibTransId="{1D5A1623-6E22-447B-9E59-292920787272}"/>
    <dgm:cxn modelId="{7DA69139-26FC-44AF-B1EF-5975D2278FED}" type="presOf" srcId="{CE96ED98-BD67-467D-A62C-3CB83176EF30}" destId="{71B1BD7B-6C62-4B4A-BA5B-B5710FBACA16}" srcOrd="0" destOrd="0" presId="urn:microsoft.com/office/officeart/2005/8/layout/hList6"/>
    <dgm:cxn modelId="{7FCED760-FEDC-4226-A6E8-A8483B2C0D23}" srcId="{47D9E946-DB46-4125-95E7-B8CE20F80372}" destId="{E16575F5-0573-4276-AFA3-D59BA195951C}" srcOrd="3" destOrd="0" parTransId="{5A936E6F-D809-4B37-B2C1-0A06D7C2B13A}" sibTransId="{6253B24C-0648-4B6B-9407-C2663E4C83BE}"/>
    <dgm:cxn modelId="{77D253BC-C5DF-4C0C-AEC9-98141D9DA05B}" type="presOf" srcId="{47D9E946-DB46-4125-95E7-B8CE20F80372}" destId="{9083A47C-A8C8-45FC-8D91-447BAF7AAE25}" srcOrd="0" destOrd="0" presId="urn:microsoft.com/office/officeart/2005/8/layout/hList6"/>
    <dgm:cxn modelId="{8F504B9C-6E1A-4C8E-968C-C402745C665F}" type="presOf" srcId="{0B933D6F-E510-4B20-998A-62663EA0C1F7}" destId="{112ABE8A-2904-4B27-9A21-98DE2A40F358}" srcOrd="0" destOrd="0" presId="urn:microsoft.com/office/officeart/2005/8/layout/hList6"/>
    <dgm:cxn modelId="{1550FB5C-A773-4823-89F5-AD514B305524}" type="presParOf" srcId="{9083A47C-A8C8-45FC-8D91-447BAF7AAE25}" destId="{DDA4CE44-E803-46D1-8B92-619B4B9127FC}" srcOrd="0" destOrd="0" presId="urn:microsoft.com/office/officeart/2005/8/layout/hList6"/>
    <dgm:cxn modelId="{15C0BA6E-E1CF-42B9-8516-8364C12FC7F5}" type="presParOf" srcId="{9083A47C-A8C8-45FC-8D91-447BAF7AAE25}" destId="{362D0513-1AF5-4B56-99AB-F3BF1A9116C9}" srcOrd="1" destOrd="0" presId="urn:microsoft.com/office/officeart/2005/8/layout/hList6"/>
    <dgm:cxn modelId="{F4170B17-709D-4A8A-997E-D17DEBC02A00}" type="presParOf" srcId="{9083A47C-A8C8-45FC-8D91-447BAF7AAE25}" destId="{05B8B4B3-69D8-40DC-B712-5408AC819840}" srcOrd="2" destOrd="0" presId="urn:microsoft.com/office/officeart/2005/8/layout/hList6"/>
    <dgm:cxn modelId="{CF99C75B-F5C7-4569-9387-C9380C6DAABB}" type="presParOf" srcId="{9083A47C-A8C8-45FC-8D91-447BAF7AAE25}" destId="{DDAF9530-4802-4E30-A881-CCBAD2759B2A}" srcOrd="3" destOrd="0" presId="urn:microsoft.com/office/officeart/2005/8/layout/hList6"/>
    <dgm:cxn modelId="{B408147A-4FF9-4662-9790-3BCEAFF2C6F2}" type="presParOf" srcId="{9083A47C-A8C8-45FC-8D91-447BAF7AAE25}" destId="{71B1BD7B-6C62-4B4A-BA5B-B5710FBACA16}" srcOrd="4" destOrd="0" presId="urn:microsoft.com/office/officeart/2005/8/layout/hList6"/>
    <dgm:cxn modelId="{2AC078E3-B1B2-4E7E-A5B8-E0144FA21C79}" type="presParOf" srcId="{9083A47C-A8C8-45FC-8D91-447BAF7AAE25}" destId="{264B6093-0CD5-4DD2-A5E5-49FCAAE8E16D}" srcOrd="5" destOrd="0" presId="urn:microsoft.com/office/officeart/2005/8/layout/hList6"/>
    <dgm:cxn modelId="{4434CA45-9965-4831-B76E-BA5F3EF68FD8}" type="presParOf" srcId="{9083A47C-A8C8-45FC-8D91-447BAF7AAE25}" destId="{A9EBD39F-E92F-4BA9-ABEC-DFBDA4A12CD8}" srcOrd="6" destOrd="0" presId="urn:microsoft.com/office/officeart/2005/8/layout/hList6"/>
    <dgm:cxn modelId="{E882C68A-B609-46F5-8A30-0CE841DD2AA5}" type="presParOf" srcId="{9083A47C-A8C8-45FC-8D91-447BAF7AAE25}" destId="{DE9F29D6-61D5-4065-8813-23000150F13E}" srcOrd="7" destOrd="0" presId="urn:microsoft.com/office/officeart/2005/8/layout/hList6"/>
    <dgm:cxn modelId="{17520118-CD37-418D-A721-D3699FB96989}" type="presParOf" srcId="{9083A47C-A8C8-45FC-8D91-447BAF7AAE25}" destId="{6D2CAF0D-DB62-43F6-8497-B6EDCCC654A8}" srcOrd="8" destOrd="0" presId="urn:microsoft.com/office/officeart/2005/8/layout/hList6"/>
    <dgm:cxn modelId="{6D47C20B-5D1B-4114-ADB7-B6C0525FEB33}" type="presParOf" srcId="{9083A47C-A8C8-45FC-8D91-447BAF7AAE25}" destId="{C0D21B6B-8E8A-4C6D-B721-7299E7011D7E}" srcOrd="9" destOrd="0" presId="urn:microsoft.com/office/officeart/2005/8/layout/hList6"/>
    <dgm:cxn modelId="{33DCF665-6659-4427-A188-CD6357864B2D}" type="presParOf" srcId="{9083A47C-A8C8-45FC-8D91-447BAF7AAE25}" destId="{112ABE8A-2904-4B27-9A21-98DE2A40F358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4CE44-E803-46D1-8B92-619B4B9127FC}">
      <dsp:nvSpPr>
        <dsp:cNvPr id="0" name=""/>
        <dsp:cNvSpPr/>
      </dsp:nvSpPr>
      <dsp:spPr>
        <a:xfrm rot="16200000">
          <a:off x="-1294862" y="1298314"/>
          <a:ext cx="3960440" cy="1363811"/>
        </a:xfrm>
        <a:prstGeom prst="flowChartManualOperati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b="1" i="0" kern="1200" dirty="0" smtClean="0">
            <a:latin typeface="Calibri"/>
            <a:ea typeface="+mn-ea"/>
            <a:cs typeface="+mn-cs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i="0" kern="1200" dirty="0" smtClean="0">
              <a:latin typeface="Calibri"/>
              <a:ea typeface="+mn-ea"/>
              <a:cs typeface="+mn-cs"/>
            </a:rPr>
            <a:t>RECRUITING </a:t>
          </a:r>
          <a:r>
            <a:rPr lang="it-IT" sz="1200" b="1" i="0" kern="1200" dirty="0">
              <a:latin typeface="Calibri"/>
              <a:ea typeface="+mn-ea"/>
              <a:cs typeface="+mn-cs"/>
            </a:rPr>
            <a:t>DAY </a:t>
          </a:r>
          <a:r>
            <a:rPr lang="it-IT" sz="1200" b="1" i="0" kern="1200" dirty="0" smtClean="0">
              <a:latin typeface="Calibri"/>
              <a:ea typeface="+mn-ea"/>
              <a:cs typeface="+mn-cs"/>
            </a:rPr>
            <a:t>&amp; PRESENTAZIONI AZIENDALI 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i="0" kern="1200" dirty="0">
              <a:latin typeface="Calibri"/>
              <a:ea typeface="+mn-ea"/>
              <a:cs typeface="+mn-cs"/>
            </a:rPr>
            <a:t>Giornate di reclutamento e selezione in </a:t>
          </a:r>
          <a:r>
            <a:rPr lang="it-IT" sz="1200" b="1" i="0" kern="1200" dirty="0" smtClean="0">
              <a:latin typeface="Calibri"/>
              <a:ea typeface="+mn-ea"/>
              <a:cs typeface="+mn-cs"/>
            </a:rPr>
            <a:t>università              </a:t>
          </a:r>
          <a:endParaRPr lang="it-IT" sz="1200" b="1" kern="1200" dirty="0"/>
        </a:p>
      </dsp:txBody>
      <dsp:txXfrm rot="5400000">
        <a:off x="3452" y="792088"/>
        <a:ext cx="1363811" cy="2376264"/>
      </dsp:txXfrm>
    </dsp:sp>
    <dsp:sp modelId="{05B8B4B3-69D8-40DC-B712-5408AC819840}">
      <dsp:nvSpPr>
        <dsp:cNvPr id="0" name=""/>
        <dsp:cNvSpPr/>
      </dsp:nvSpPr>
      <dsp:spPr>
        <a:xfrm rot="16200000">
          <a:off x="171234" y="1298314"/>
          <a:ext cx="3960440" cy="1363811"/>
        </a:xfrm>
        <a:prstGeom prst="flowChartManualOperation">
          <a:avLst/>
        </a:prstGeom>
        <a:gradFill rotWithShape="0">
          <a:gsLst>
            <a:gs pos="0">
              <a:schemeClr val="accent1">
                <a:shade val="50000"/>
                <a:hueOff val="120479"/>
                <a:satOff val="-2520"/>
                <a:lumOff val="1402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b="1" i="0" kern="1200" dirty="0" smtClean="0">
            <a:latin typeface="Calibri"/>
            <a:ea typeface="+mn-ea"/>
            <a:cs typeface="+mn-cs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i="0" kern="1200" dirty="0" smtClean="0">
              <a:latin typeface="Calibri"/>
              <a:ea typeface="+mn-ea"/>
              <a:cs typeface="+mn-cs"/>
            </a:rPr>
            <a:t>TESTIMONIANZE DI MANAGER</a:t>
          </a:r>
          <a:endParaRPr lang="it-IT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200" b="1" i="0" kern="1200" dirty="0">
              <a:latin typeface="Calibri"/>
              <a:ea typeface="+mn-ea"/>
              <a:cs typeface="+mn-cs"/>
            </a:rPr>
            <a:t>Casi concreti durante lezioni universitarie</a:t>
          </a:r>
          <a:endParaRPr lang="it-IT" sz="1200" kern="1200" dirty="0"/>
        </a:p>
      </dsp:txBody>
      <dsp:txXfrm rot="5400000">
        <a:off x="1469548" y="792088"/>
        <a:ext cx="1363811" cy="2376264"/>
      </dsp:txXfrm>
    </dsp:sp>
    <dsp:sp modelId="{71B1BD7B-6C62-4B4A-BA5B-B5710FBACA16}">
      <dsp:nvSpPr>
        <dsp:cNvPr id="0" name=""/>
        <dsp:cNvSpPr/>
      </dsp:nvSpPr>
      <dsp:spPr>
        <a:xfrm rot="16200000">
          <a:off x="1637331" y="1298314"/>
          <a:ext cx="3960440" cy="1363811"/>
        </a:xfrm>
        <a:prstGeom prst="flowChartManualOperation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i="0" kern="1200" dirty="0" smtClean="0">
              <a:latin typeface="Calibri"/>
              <a:ea typeface="+mn-ea"/>
              <a:cs typeface="+mn-cs"/>
            </a:rPr>
            <a:t>ORIENTAMENTO AL LAVORO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i="0" kern="1200" dirty="0" smtClean="0">
              <a:latin typeface="Calibri"/>
              <a:ea typeface="+mn-ea"/>
              <a:cs typeface="+mn-cs"/>
            </a:rPr>
            <a:t>I canali e gli strumenti per la ricerca attiva del lavoro -</a:t>
          </a:r>
          <a:r>
            <a:rPr lang="it-IT" sz="1200" b="0" i="0" kern="1200" dirty="0" smtClean="0">
              <a:latin typeface="Calibri"/>
              <a:ea typeface="+mn-ea"/>
              <a:cs typeface="+mn-cs"/>
            </a:rPr>
            <a:t> </a:t>
          </a:r>
          <a:r>
            <a:rPr lang="it-IT" sz="1200" b="1" i="0" kern="1200" dirty="0" smtClean="0">
              <a:latin typeface="Calibri"/>
              <a:ea typeface="+mn-ea"/>
              <a:cs typeface="+mn-cs"/>
            </a:rPr>
            <a:t>Il percorso di selezione -</a:t>
          </a:r>
          <a:r>
            <a:rPr lang="it-IT" sz="1200" b="0" i="0" kern="1200" dirty="0" smtClean="0">
              <a:latin typeface="Calibri"/>
              <a:ea typeface="+mn-ea"/>
              <a:cs typeface="+mn-cs"/>
            </a:rPr>
            <a:t> </a:t>
          </a:r>
          <a:r>
            <a:rPr lang="it-IT" sz="1200" b="1" i="0" kern="1200" dirty="0" smtClean="0">
              <a:latin typeface="Calibri"/>
              <a:ea typeface="+mn-ea"/>
              <a:cs typeface="+mn-cs"/>
            </a:rPr>
            <a:t>Come comunicare in modo efficace durante un colloquio</a:t>
          </a:r>
          <a:endParaRPr lang="it-IT" sz="1200" kern="1200" dirty="0"/>
        </a:p>
      </dsp:txBody>
      <dsp:txXfrm rot="5400000">
        <a:off x="2935645" y="792088"/>
        <a:ext cx="1363811" cy="2376264"/>
      </dsp:txXfrm>
    </dsp:sp>
    <dsp:sp modelId="{A9EBD39F-E92F-4BA9-ABEC-DFBDA4A12CD8}">
      <dsp:nvSpPr>
        <dsp:cNvPr id="0" name=""/>
        <dsp:cNvSpPr/>
      </dsp:nvSpPr>
      <dsp:spPr>
        <a:xfrm rot="16200000">
          <a:off x="3103429" y="1298314"/>
          <a:ext cx="3960440" cy="1363811"/>
        </a:xfrm>
        <a:prstGeom prst="flowChartManualOperation">
          <a:avLst/>
        </a:prstGeom>
        <a:gradFill rotWithShape="0">
          <a:gsLst>
            <a:gs pos="0">
              <a:schemeClr val="accent1">
                <a:shade val="50000"/>
                <a:hueOff val="361437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7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7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i="0" kern="1200" dirty="0" smtClean="0">
              <a:latin typeface="Calibri"/>
              <a:ea typeface="+mn-ea"/>
              <a:cs typeface="+mn-cs"/>
            </a:rPr>
            <a:t>SIMULAZIONE COLLOQUI DI  SELEZIONE E ASSESSMENT CENTER</a:t>
          </a:r>
          <a:endParaRPr lang="it-IT" sz="1200" b="1" i="0" kern="1200" dirty="0">
            <a:latin typeface="Calibri"/>
            <a:ea typeface="+mn-ea"/>
            <a:cs typeface="+mn-cs"/>
          </a:endParaRPr>
        </a:p>
      </dsp:txBody>
      <dsp:txXfrm rot="5400000">
        <a:off x="4401743" y="792088"/>
        <a:ext cx="1363811" cy="2376264"/>
      </dsp:txXfrm>
    </dsp:sp>
    <dsp:sp modelId="{6D2CAF0D-DB62-43F6-8497-B6EDCCC654A8}">
      <dsp:nvSpPr>
        <dsp:cNvPr id="0" name=""/>
        <dsp:cNvSpPr/>
      </dsp:nvSpPr>
      <dsp:spPr>
        <a:xfrm rot="16200000">
          <a:off x="6027399" y="1298314"/>
          <a:ext cx="3960440" cy="1363811"/>
        </a:xfrm>
        <a:prstGeom prst="flowChartManualOperation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1" i="0" kern="1200" dirty="0" smtClean="0">
              <a:latin typeface="Calibri"/>
              <a:ea typeface="+mn-ea"/>
              <a:cs typeface="+mn-cs"/>
            </a:rPr>
            <a:t> WORKSHOP SOFT SKILLS</a:t>
          </a:r>
          <a:endParaRPr lang="it-IT" sz="1600" b="0" i="0" kern="1200" dirty="0">
            <a:latin typeface="Calibri"/>
            <a:ea typeface="+mn-ea"/>
            <a:cs typeface="+mn-cs"/>
          </a:endParaRPr>
        </a:p>
      </dsp:txBody>
      <dsp:txXfrm rot="5400000">
        <a:off x="7325713" y="792088"/>
        <a:ext cx="1363811" cy="2376264"/>
      </dsp:txXfrm>
    </dsp:sp>
    <dsp:sp modelId="{112ABE8A-2904-4B27-9A21-98DE2A40F358}">
      <dsp:nvSpPr>
        <dsp:cNvPr id="0" name=""/>
        <dsp:cNvSpPr/>
      </dsp:nvSpPr>
      <dsp:spPr>
        <a:xfrm rot="16200000">
          <a:off x="4577749" y="1298314"/>
          <a:ext cx="3960440" cy="1363811"/>
        </a:xfrm>
        <a:prstGeom prst="flowChartManualOperation">
          <a:avLst/>
        </a:prstGeom>
        <a:gradFill rotWithShape="0">
          <a:gsLst>
            <a:gs pos="0">
              <a:schemeClr val="accent1">
                <a:shade val="50000"/>
                <a:hueOff val="120479"/>
                <a:satOff val="-2520"/>
                <a:lumOff val="14021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20479"/>
                <a:satOff val="-2520"/>
                <a:lumOff val="14021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20479"/>
                <a:satOff val="-2520"/>
                <a:lumOff val="140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b="1" i="0" kern="1200" dirty="0" smtClean="0">
              <a:latin typeface="Calibri"/>
              <a:ea typeface="+mn-ea"/>
              <a:cs typeface="+mn-cs"/>
            </a:rPr>
            <a:t>PRESENTAZIONE DI FIGURE PROFESSIONALI E FUNZIONALI AZIENDALI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200" b="1" i="0" kern="1200" dirty="0" smtClean="0">
            <a:latin typeface="Calibri"/>
            <a:ea typeface="+mn-ea"/>
            <a:cs typeface="+mn-cs"/>
          </a:endParaRPr>
        </a:p>
      </dsp:txBody>
      <dsp:txXfrm rot="5400000">
        <a:off x="5876063" y="792088"/>
        <a:ext cx="1363811" cy="2376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0.68132</cdr:x>
      <cdr:y>0.68519</cdr:y>
    </cdr:from>
    <cdr:to>
      <cdr:x>0.8022</cdr:x>
      <cdr:y>0.77778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4464496" y="2664296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2400" b="1" dirty="0" smtClean="0">
              <a:solidFill>
                <a:srgbClr val="2B0AB6"/>
              </a:solidFill>
            </a:rPr>
            <a:t>57%</a:t>
          </a:r>
          <a:endParaRPr lang="it-IT" sz="2400" b="1" dirty="0">
            <a:solidFill>
              <a:srgbClr val="2B0AB6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A1A3D-C6D5-4574-89C2-FB75D60A43E7}" type="datetimeFigureOut">
              <a:rPr lang="it-IT" smtClean="0"/>
              <a:t>20/03/2018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9BCB1-26AA-4F0B-BAA9-A89C0B4244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931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54779-438A-48DE-8886-A1CE26181504}" type="datetimeFigureOut">
              <a:rPr lang="it-IT" smtClean="0"/>
              <a:t>20/03/2018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063C2-9452-4043-88F1-CA4990BF24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687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74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E6FBB-7716-484D-9217-BD72988F3412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5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2060848"/>
            <a:ext cx="9144000" cy="4104456"/>
          </a:xfrm>
          <a:prstGeom prst="rect">
            <a:avLst/>
          </a:prstGeom>
          <a:solidFill>
            <a:srgbClr val="0060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02624" cy="93853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704856" cy="2425824"/>
          </a:xfrm>
        </p:spPr>
        <p:txBody>
          <a:bodyPr>
            <a:normAutofit/>
          </a:bodyPr>
          <a:lstStyle>
            <a:lvl1pPr marL="457200" indent="-457200" algn="l">
              <a:buFont typeface="+mj-lt"/>
              <a:buAutoNum type="arabicPeriod"/>
              <a:defRPr lang="it-IT" sz="20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1E81-5ECF-4F4C-893F-DDC7748EFB9D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0" y="6165304"/>
            <a:ext cx="9144000" cy="692696"/>
          </a:xfrm>
          <a:prstGeom prst="rect">
            <a:avLst/>
          </a:prstGeom>
          <a:solidFill>
            <a:srgbClr val="D8A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W:\ILAB - Progetti\ProduzioneVideo\LogoUC\logoorizzontale_pos_cmyk\unicatt_logoorizzontale_pos_cmyk_198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5836"/>
            <a:ext cx="2593628" cy="107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70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PARATO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6308725"/>
            <a:ext cx="9144000" cy="549275"/>
          </a:xfrm>
          <a:prstGeom prst="rect">
            <a:avLst/>
          </a:prstGeom>
          <a:solidFill>
            <a:srgbClr val="006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 userDrawn="1"/>
        </p:nvSpPr>
        <p:spPr>
          <a:xfrm>
            <a:off x="0" y="2276475"/>
            <a:ext cx="9144000" cy="4032250"/>
          </a:xfrm>
          <a:prstGeom prst="rect">
            <a:avLst/>
          </a:prstGeom>
          <a:solidFill>
            <a:srgbClr val="D8A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Segnaposto testo 2"/>
          <p:cNvSpPr>
            <a:spLocks noGrp="1"/>
          </p:cNvSpPr>
          <p:nvPr>
            <p:ph type="body" idx="11" hasCustomPrompt="1"/>
          </p:nvPr>
        </p:nvSpPr>
        <p:spPr>
          <a:xfrm>
            <a:off x="525032" y="4365104"/>
            <a:ext cx="8295439" cy="49207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Sottotitolo </a:t>
            </a:r>
            <a:r>
              <a:rPr lang="it-IT" dirty="0" err="1" smtClean="0"/>
              <a:t>Arial</a:t>
            </a:r>
            <a:r>
              <a:rPr lang="it-IT" dirty="0" smtClean="0"/>
              <a:t> Regular </a:t>
            </a:r>
            <a:r>
              <a:rPr lang="it-IT" dirty="0" err="1" smtClean="0"/>
              <a:t>ps</a:t>
            </a:r>
            <a:r>
              <a:rPr lang="it-IT" dirty="0" smtClean="0"/>
              <a:t> 16</a:t>
            </a:r>
          </a:p>
        </p:txBody>
      </p:sp>
    </p:spTree>
    <p:extLst>
      <p:ext uri="{BB962C8B-B14F-4D97-AF65-F5344CB8AC3E}">
        <p14:creationId xmlns:p14="http://schemas.microsoft.com/office/powerpoint/2010/main" val="1238319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D8A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 userDrawn="1"/>
        </p:nvSpPr>
        <p:spPr>
          <a:xfrm>
            <a:off x="3059113" y="1"/>
            <a:ext cx="6084886" cy="1125538"/>
          </a:xfrm>
          <a:prstGeom prst="rect">
            <a:avLst/>
          </a:prstGeom>
          <a:solidFill>
            <a:srgbClr val="006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92461"/>
            <a:ext cx="2016125" cy="833078"/>
          </a:xfrm>
          <a:prstGeom prst="rect">
            <a:avLst/>
          </a:prstGeom>
        </p:spPr>
      </p:pic>
      <p:sp>
        <p:nvSpPr>
          <p:cNvPr id="13" name="Segnaposto testo 2"/>
          <p:cNvSpPr>
            <a:spLocks noGrp="1"/>
          </p:cNvSpPr>
          <p:nvPr>
            <p:ph type="body" idx="12" hasCustomPrompt="1"/>
          </p:nvPr>
        </p:nvSpPr>
        <p:spPr>
          <a:xfrm>
            <a:off x="3632401" y="478800"/>
            <a:ext cx="5116064" cy="49207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1800"/>
              </a:lnSpc>
              <a:buNone/>
              <a:defRPr sz="1800" baseline="0">
                <a:solidFill>
                  <a:schemeClr val="bg1"/>
                </a:solidFill>
                <a:latin typeface="Georgia" pitchFamily="18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Titolo presentazione </a:t>
            </a:r>
            <a:r>
              <a:rPr lang="it-IT" dirty="0" err="1" smtClean="0"/>
              <a:t>ps</a:t>
            </a:r>
            <a:r>
              <a:rPr lang="it-IT" dirty="0" smtClean="0"/>
              <a:t> 18 su 18</a:t>
            </a:r>
          </a:p>
          <a:p>
            <a:pPr lvl="0"/>
            <a:r>
              <a:rPr lang="it-IT" dirty="0" smtClean="0"/>
              <a:t>Eventuale titolo lungo</a:t>
            </a:r>
          </a:p>
        </p:txBody>
      </p:sp>
      <p:sp>
        <p:nvSpPr>
          <p:cNvPr id="18" name="Segnaposto immagine 27"/>
          <p:cNvSpPr>
            <a:spLocks noGrp="1"/>
          </p:cNvSpPr>
          <p:nvPr>
            <p:ph type="pic" sz="quarter" idx="16"/>
          </p:nvPr>
        </p:nvSpPr>
        <p:spPr>
          <a:xfrm>
            <a:off x="539750" y="1628775"/>
            <a:ext cx="8208963" cy="421322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8676456" y="6541603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500F60-826B-4B29-9997-B7B479DBC3FD}" type="slidenum">
              <a:rPr lang="it-IT" sz="1400" smtClean="0">
                <a:solidFill>
                  <a:schemeClr val="bg1"/>
                </a:solidFill>
              </a:rPr>
              <a:t>‹N›</a:t>
            </a:fld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89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O 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 userDrawn="1"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D8A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 userDrawn="1"/>
        </p:nvSpPr>
        <p:spPr>
          <a:xfrm>
            <a:off x="3059113" y="1"/>
            <a:ext cx="6084886" cy="1125538"/>
          </a:xfrm>
          <a:prstGeom prst="rect">
            <a:avLst/>
          </a:prstGeom>
          <a:solidFill>
            <a:srgbClr val="006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292461"/>
            <a:ext cx="2016125" cy="833078"/>
          </a:xfrm>
          <a:prstGeom prst="rect">
            <a:avLst/>
          </a:prstGeom>
        </p:spPr>
      </p:pic>
      <p:sp>
        <p:nvSpPr>
          <p:cNvPr id="18" name="Segnaposto testo 2"/>
          <p:cNvSpPr>
            <a:spLocks noGrp="1"/>
          </p:cNvSpPr>
          <p:nvPr>
            <p:ph type="body" idx="12" hasCustomPrompt="1"/>
          </p:nvPr>
        </p:nvSpPr>
        <p:spPr>
          <a:xfrm>
            <a:off x="3632401" y="478800"/>
            <a:ext cx="5116064" cy="49207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1800"/>
              </a:lnSpc>
              <a:buNone/>
              <a:defRPr sz="1800" baseline="0">
                <a:solidFill>
                  <a:schemeClr val="bg1"/>
                </a:solidFill>
                <a:latin typeface="Georgia" pitchFamily="18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Titolo presentazione </a:t>
            </a:r>
            <a:r>
              <a:rPr lang="it-IT" dirty="0" err="1" smtClean="0"/>
              <a:t>ps</a:t>
            </a:r>
            <a:r>
              <a:rPr lang="it-IT" dirty="0" smtClean="0"/>
              <a:t> 18 su 18</a:t>
            </a:r>
          </a:p>
          <a:p>
            <a:pPr lvl="0"/>
            <a:r>
              <a:rPr lang="it-IT" dirty="0" smtClean="0"/>
              <a:t>Eventuale titolo lungo</a:t>
            </a:r>
          </a:p>
        </p:txBody>
      </p:sp>
      <p:sp>
        <p:nvSpPr>
          <p:cNvPr id="19" name="Segnaposto testo 2"/>
          <p:cNvSpPr>
            <a:spLocks noGrp="1"/>
          </p:cNvSpPr>
          <p:nvPr>
            <p:ph type="body" idx="13" hasCustomPrompt="1"/>
          </p:nvPr>
        </p:nvSpPr>
        <p:spPr>
          <a:xfrm>
            <a:off x="3636815" y="1628775"/>
            <a:ext cx="4140460" cy="49207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400"/>
              </a:lnSpc>
              <a:buNone/>
              <a:defRPr sz="1400" b="1" baseline="0">
                <a:solidFill>
                  <a:srgbClr val="00609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EVENTUALE SOTTOTITOLO MAIUSCOLO</a:t>
            </a:r>
          </a:p>
          <a:p>
            <a:pPr lvl="0"/>
            <a:r>
              <a:rPr lang="it-IT" dirty="0" smtClean="0"/>
              <a:t>OCCHIELLO INTRODUTTIVO </a:t>
            </a:r>
            <a:r>
              <a:rPr lang="it-IT" dirty="0" err="1" smtClean="0"/>
              <a:t>ps</a:t>
            </a:r>
            <a:r>
              <a:rPr lang="it-IT" dirty="0" smtClean="0"/>
              <a:t> 14 su 14</a:t>
            </a:r>
          </a:p>
        </p:txBody>
      </p:sp>
      <p:sp>
        <p:nvSpPr>
          <p:cNvPr id="22" name="Segnaposto testo 2"/>
          <p:cNvSpPr>
            <a:spLocks noGrp="1"/>
          </p:cNvSpPr>
          <p:nvPr>
            <p:ph type="body" idx="11" hasCustomPrompt="1"/>
          </p:nvPr>
        </p:nvSpPr>
        <p:spPr>
          <a:xfrm>
            <a:off x="3635374" y="2240868"/>
            <a:ext cx="5185097" cy="154817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200" baseline="0">
                <a:solidFill>
                  <a:srgbClr val="72727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Testo </a:t>
            </a:r>
            <a:r>
              <a:rPr lang="it-IT" dirty="0" err="1" smtClean="0"/>
              <a:t>Arial</a:t>
            </a:r>
            <a:r>
              <a:rPr lang="it-IT" dirty="0" smtClean="0"/>
              <a:t> Regular 12 su 12.</a:t>
            </a:r>
          </a:p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r>
              <a:rPr lang="it-IT" dirty="0" smtClean="0"/>
              <a:t>, </a:t>
            </a:r>
            <a:r>
              <a:rPr lang="it-IT" dirty="0" err="1" smtClean="0"/>
              <a:t>consectetur</a:t>
            </a:r>
            <a:r>
              <a:rPr lang="it-IT" dirty="0" smtClean="0"/>
              <a:t> </a:t>
            </a:r>
            <a:r>
              <a:rPr lang="it-IT" dirty="0" err="1" smtClean="0"/>
              <a:t>adipisici</a:t>
            </a:r>
            <a:r>
              <a:rPr lang="it-IT" dirty="0" smtClean="0"/>
              <a:t> </a:t>
            </a:r>
            <a:r>
              <a:rPr lang="it-IT" dirty="0" err="1" smtClean="0"/>
              <a:t>elit</a:t>
            </a:r>
            <a:r>
              <a:rPr lang="it-IT" dirty="0" smtClean="0"/>
              <a:t>, </a:t>
            </a:r>
            <a:r>
              <a:rPr lang="it-IT" dirty="0" err="1" smtClean="0"/>
              <a:t>sed</a:t>
            </a:r>
            <a:r>
              <a:rPr lang="it-IT" dirty="0" smtClean="0"/>
              <a:t> </a:t>
            </a:r>
            <a:r>
              <a:rPr lang="it-IT" dirty="0" err="1" smtClean="0"/>
              <a:t>eiusmod</a:t>
            </a:r>
            <a:r>
              <a:rPr lang="it-IT" dirty="0" smtClean="0"/>
              <a:t> </a:t>
            </a:r>
            <a:r>
              <a:rPr lang="it-IT" dirty="0" err="1" smtClean="0"/>
              <a:t>tempor</a:t>
            </a:r>
            <a:r>
              <a:rPr lang="it-IT" dirty="0" smtClean="0"/>
              <a:t> </a:t>
            </a:r>
            <a:r>
              <a:rPr lang="it-IT" dirty="0" err="1" smtClean="0"/>
              <a:t>incidunt</a:t>
            </a:r>
            <a:r>
              <a:rPr lang="it-IT" dirty="0" smtClean="0"/>
              <a:t> ut </a:t>
            </a:r>
            <a:r>
              <a:rPr lang="it-IT" dirty="0" err="1" smtClean="0"/>
              <a:t>labore</a:t>
            </a:r>
            <a:r>
              <a:rPr lang="it-IT" dirty="0" smtClean="0"/>
              <a:t> et dolore magna </a:t>
            </a:r>
            <a:r>
              <a:rPr lang="it-IT" dirty="0" err="1" smtClean="0"/>
              <a:t>aliqua</a:t>
            </a:r>
            <a:r>
              <a:rPr lang="it-IT" dirty="0" smtClean="0"/>
              <a:t>. Ut </a:t>
            </a:r>
            <a:r>
              <a:rPr lang="it-IT" dirty="0" err="1" smtClean="0"/>
              <a:t>enim</a:t>
            </a:r>
            <a:r>
              <a:rPr lang="it-IT" dirty="0" smtClean="0"/>
              <a:t> ad </a:t>
            </a:r>
            <a:r>
              <a:rPr lang="it-IT" dirty="0" err="1" smtClean="0"/>
              <a:t>minim</a:t>
            </a:r>
            <a:r>
              <a:rPr lang="it-IT" dirty="0" smtClean="0"/>
              <a:t> </a:t>
            </a:r>
            <a:r>
              <a:rPr lang="it-IT" dirty="0" err="1" smtClean="0"/>
              <a:t>veniam</a:t>
            </a:r>
            <a:r>
              <a:rPr lang="it-IT" dirty="0" smtClean="0"/>
              <a:t>, </a:t>
            </a:r>
            <a:r>
              <a:rPr lang="it-IT" dirty="0" err="1" smtClean="0"/>
              <a:t>quis</a:t>
            </a:r>
            <a:r>
              <a:rPr lang="it-IT" dirty="0" smtClean="0"/>
              <a:t> </a:t>
            </a:r>
            <a:r>
              <a:rPr lang="it-IT" dirty="0" err="1" smtClean="0"/>
              <a:t>nostrud</a:t>
            </a:r>
            <a:r>
              <a:rPr lang="it-IT" dirty="0" smtClean="0"/>
              <a:t> </a:t>
            </a:r>
            <a:r>
              <a:rPr lang="it-IT" dirty="0" err="1" smtClean="0"/>
              <a:t>exercitation</a:t>
            </a:r>
            <a:r>
              <a:rPr lang="it-IT" dirty="0" smtClean="0"/>
              <a:t> </a:t>
            </a:r>
            <a:r>
              <a:rPr lang="it-IT" dirty="0" err="1" smtClean="0"/>
              <a:t>ullamco</a:t>
            </a:r>
            <a:r>
              <a:rPr lang="it-IT" dirty="0" smtClean="0"/>
              <a:t> </a:t>
            </a:r>
            <a:r>
              <a:rPr lang="it-IT" dirty="0" err="1" smtClean="0"/>
              <a:t>laboris</a:t>
            </a:r>
            <a:r>
              <a:rPr lang="it-IT" dirty="0" smtClean="0"/>
              <a:t> </a:t>
            </a:r>
            <a:r>
              <a:rPr lang="it-IT" dirty="0" err="1" smtClean="0"/>
              <a:t>nisi</a:t>
            </a:r>
            <a:r>
              <a:rPr lang="it-IT" dirty="0" smtClean="0"/>
              <a:t> ut </a:t>
            </a:r>
            <a:r>
              <a:rPr lang="it-IT" dirty="0" err="1" smtClean="0"/>
              <a:t>aliquid</a:t>
            </a:r>
            <a:r>
              <a:rPr lang="it-IT" dirty="0" smtClean="0"/>
              <a:t> ex ea </a:t>
            </a:r>
            <a:r>
              <a:rPr lang="it-IT" dirty="0" err="1" smtClean="0"/>
              <a:t>commodi</a:t>
            </a:r>
            <a:r>
              <a:rPr lang="it-IT" dirty="0" smtClean="0"/>
              <a:t> </a:t>
            </a:r>
            <a:r>
              <a:rPr lang="it-IT" dirty="0" err="1" smtClean="0"/>
              <a:t>consequat</a:t>
            </a:r>
            <a:r>
              <a:rPr lang="it-IT" dirty="0" smtClean="0"/>
              <a:t>. </a:t>
            </a:r>
            <a:r>
              <a:rPr lang="it-IT" dirty="0" err="1" smtClean="0"/>
              <a:t>Quis</a:t>
            </a:r>
            <a:r>
              <a:rPr lang="it-IT" dirty="0" smtClean="0"/>
              <a:t> </a:t>
            </a:r>
            <a:r>
              <a:rPr lang="it-IT" dirty="0" err="1" smtClean="0"/>
              <a:t>aute</a:t>
            </a:r>
            <a:r>
              <a:rPr lang="it-IT" dirty="0" smtClean="0"/>
              <a:t> iure </a:t>
            </a:r>
            <a:r>
              <a:rPr lang="it-IT" dirty="0" err="1" smtClean="0"/>
              <a:t>reprehenderit</a:t>
            </a:r>
            <a:r>
              <a:rPr lang="it-IT" dirty="0" smtClean="0"/>
              <a:t> in </a:t>
            </a:r>
            <a:r>
              <a:rPr lang="it-IT" dirty="0" err="1" smtClean="0"/>
              <a:t>voluptate</a:t>
            </a:r>
            <a:r>
              <a:rPr lang="it-IT" dirty="0" smtClean="0"/>
              <a:t> </a:t>
            </a:r>
            <a:r>
              <a:rPr lang="it-IT" dirty="0" err="1" smtClean="0"/>
              <a:t>velit</a:t>
            </a:r>
            <a:r>
              <a:rPr lang="it-IT" dirty="0" smtClean="0"/>
              <a:t> esse </a:t>
            </a:r>
            <a:r>
              <a:rPr lang="it-IT" dirty="0" err="1" smtClean="0"/>
              <a:t>cillum</a:t>
            </a:r>
            <a:r>
              <a:rPr lang="it-IT" dirty="0" smtClean="0"/>
              <a:t> dolore </a:t>
            </a:r>
            <a:r>
              <a:rPr lang="it-IT" dirty="0" err="1" smtClean="0"/>
              <a:t>eu</a:t>
            </a:r>
            <a:r>
              <a:rPr lang="it-IT" dirty="0" smtClean="0"/>
              <a:t> </a:t>
            </a:r>
            <a:r>
              <a:rPr lang="it-IT" dirty="0" err="1" smtClean="0"/>
              <a:t>fugiat</a:t>
            </a:r>
            <a:r>
              <a:rPr lang="it-IT" dirty="0" smtClean="0"/>
              <a:t> nulla </a:t>
            </a:r>
            <a:r>
              <a:rPr lang="it-IT" dirty="0" err="1" smtClean="0"/>
              <a:t>pariatur</a:t>
            </a:r>
            <a:r>
              <a:rPr lang="it-IT" dirty="0" smtClean="0"/>
              <a:t>. </a:t>
            </a:r>
            <a:r>
              <a:rPr lang="it-IT" dirty="0" err="1" smtClean="0"/>
              <a:t>Excepteur</a:t>
            </a:r>
            <a:r>
              <a:rPr lang="it-IT" dirty="0" smtClean="0"/>
              <a:t> </a:t>
            </a:r>
            <a:r>
              <a:rPr lang="it-IT" dirty="0" err="1" smtClean="0"/>
              <a:t>sint</a:t>
            </a:r>
            <a:r>
              <a:rPr lang="it-IT" dirty="0" smtClean="0"/>
              <a:t> </a:t>
            </a:r>
            <a:r>
              <a:rPr lang="it-IT" dirty="0" err="1" smtClean="0"/>
              <a:t>obcaecat</a:t>
            </a:r>
            <a:r>
              <a:rPr lang="it-IT" dirty="0" smtClean="0"/>
              <a:t> </a:t>
            </a:r>
            <a:r>
              <a:rPr lang="it-IT" dirty="0" err="1" smtClean="0"/>
              <a:t>cupiditat</a:t>
            </a:r>
            <a:r>
              <a:rPr lang="it-IT" dirty="0" smtClean="0"/>
              <a:t> non </a:t>
            </a:r>
            <a:r>
              <a:rPr lang="it-IT" dirty="0" err="1" smtClean="0"/>
              <a:t>proident</a:t>
            </a:r>
            <a:r>
              <a:rPr lang="it-IT" dirty="0" smtClean="0"/>
              <a:t>, </a:t>
            </a:r>
            <a:r>
              <a:rPr lang="it-IT" dirty="0" err="1" smtClean="0"/>
              <a:t>sunt</a:t>
            </a:r>
            <a:r>
              <a:rPr lang="it-IT" dirty="0" smtClean="0"/>
              <a:t> in culpa qui officia </a:t>
            </a:r>
            <a:r>
              <a:rPr lang="it-IT" dirty="0" err="1" smtClean="0"/>
              <a:t>deserunt</a:t>
            </a:r>
            <a:r>
              <a:rPr lang="it-IT" dirty="0" smtClean="0"/>
              <a:t> </a:t>
            </a:r>
            <a:r>
              <a:rPr lang="it-IT" dirty="0" err="1" smtClean="0"/>
              <a:t>mollit</a:t>
            </a:r>
            <a:r>
              <a:rPr lang="it-IT" dirty="0" smtClean="0"/>
              <a:t> </a:t>
            </a:r>
            <a:r>
              <a:rPr lang="it-IT" dirty="0" err="1" smtClean="0"/>
              <a:t>anim</a:t>
            </a:r>
            <a:r>
              <a:rPr lang="it-IT" dirty="0" smtClean="0"/>
              <a:t> id est </a:t>
            </a:r>
            <a:r>
              <a:rPr lang="it-IT" dirty="0" err="1" smtClean="0"/>
              <a:t>laborum</a:t>
            </a:r>
            <a:r>
              <a:rPr lang="it-IT" dirty="0" smtClean="0"/>
              <a:t>.</a:t>
            </a:r>
          </a:p>
        </p:txBody>
      </p:sp>
      <p:sp>
        <p:nvSpPr>
          <p:cNvPr id="23" name="Segnaposto testo 2"/>
          <p:cNvSpPr>
            <a:spLocks noGrp="1"/>
          </p:cNvSpPr>
          <p:nvPr>
            <p:ph type="body" idx="14" hasCustomPrompt="1"/>
          </p:nvPr>
        </p:nvSpPr>
        <p:spPr>
          <a:xfrm>
            <a:off x="3635374" y="4581128"/>
            <a:ext cx="5185097" cy="39604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200"/>
              </a:lnSpc>
              <a:buNone/>
              <a:defRPr sz="1200" b="1" baseline="0">
                <a:solidFill>
                  <a:srgbClr val="00609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Esempio di elenco e </a:t>
            </a:r>
            <a:r>
              <a:rPr lang="it-IT" dirty="0" err="1" smtClean="0"/>
              <a:t>Bullets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/>
              <a:t>ps</a:t>
            </a:r>
            <a:r>
              <a:rPr lang="it-IT" dirty="0" smtClean="0"/>
              <a:t> 12 su 12</a:t>
            </a:r>
          </a:p>
        </p:txBody>
      </p:sp>
      <p:sp>
        <p:nvSpPr>
          <p:cNvPr id="24" name="Segnaposto testo 2"/>
          <p:cNvSpPr>
            <a:spLocks noGrp="1"/>
          </p:cNvSpPr>
          <p:nvPr>
            <p:ph type="body" idx="15" hasCustomPrompt="1"/>
          </p:nvPr>
        </p:nvSpPr>
        <p:spPr>
          <a:xfrm>
            <a:off x="3633934" y="5013201"/>
            <a:ext cx="5185097" cy="100808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171450" indent="-171450">
              <a:buClr>
                <a:srgbClr val="D8A915"/>
              </a:buClr>
              <a:buFont typeface="Wingdings" pitchFamily="2" charset="2"/>
              <a:buChar char="§"/>
              <a:defRPr sz="1200" baseline="0">
                <a:solidFill>
                  <a:srgbClr val="72727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Testo </a:t>
            </a:r>
            <a:r>
              <a:rPr lang="it-IT" dirty="0" err="1" smtClean="0"/>
              <a:t>Arial</a:t>
            </a:r>
            <a:r>
              <a:rPr lang="it-IT" dirty="0" smtClean="0"/>
              <a:t> Regular 12 su 12.</a:t>
            </a:r>
          </a:p>
          <a:p>
            <a:pPr lvl="0"/>
            <a:r>
              <a:rPr lang="it-IT" dirty="0" err="1" smtClean="0"/>
              <a:t>Lorem</a:t>
            </a:r>
            <a:r>
              <a:rPr lang="it-IT" dirty="0" smtClean="0"/>
              <a:t> </a:t>
            </a:r>
            <a:r>
              <a:rPr lang="it-IT" dirty="0" err="1" smtClean="0"/>
              <a:t>ipsum</a:t>
            </a:r>
            <a:r>
              <a:rPr lang="it-IT" dirty="0" smtClean="0"/>
              <a:t> </a:t>
            </a:r>
            <a:r>
              <a:rPr lang="it-IT" dirty="0" err="1" smtClean="0"/>
              <a:t>dolor</a:t>
            </a:r>
            <a:r>
              <a:rPr lang="it-IT" dirty="0" smtClean="0"/>
              <a:t> </a:t>
            </a:r>
            <a:r>
              <a:rPr lang="it-IT" dirty="0" err="1" smtClean="0"/>
              <a:t>sit</a:t>
            </a:r>
            <a:r>
              <a:rPr lang="it-IT" dirty="0" smtClean="0"/>
              <a:t> </a:t>
            </a:r>
            <a:r>
              <a:rPr lang="it-IT" dirty="0" err="1" smtClean="0"/>
              <a:t>amet</a:t>
            </a:r>
            <a:r>
              <a:rPr lang="it-IT" dirty="0" smtClean="0"/>
              <a:t>, </a:t>
            </a:r>
            <a:r>
              <a:rPr lang="it-IT" dirty="0" err="1" smtClean="0"/>
              <a:t>consectetur</a:t>
            </a:r>
            <a:r>
              <a:rPr lang="it-IT" dirty="0" smtClean="0"/>
              <a:t> </a:t>
            </a:r>
            <a:r>
              <a:rPr lang="it-IT" dirty="0" err="1" smtClean="0"/>
              <a:t>adipisici</a:t>
            </a:r>
            <a:r>
              <a:rPr lang="it-IT" dirty="0" smtClean="0"/>
              <a:t> </a:t>
            </a:r>
            <a:r>
              <a:rPr lang="it-IT" dirty="0" err="1" smtClean="0"/>
              <a:t>elit</a:t>
            </a:r>
            <a:r>
              <a:rPr lang="it-IT" dirty="0" smtClean="0"/>
              <a:t>, </a:t>
            </a:r>
            <a:r>
              <a:rPr lang="it-IT" dirty="0" err="1" smtClean="0"/>
              <a:t>sed</a:t>
            </a:r>
            <a:r>
              <a:rPr lang="it-IT" dirty="0" smtClean="0"/>
              <a:t> </a:t>
            </a:r>
            <a:r>
              <a:rPr lang="it-IT" dirty="0" err="1" smtClean="0"/>
              <a:t>eiusmod</a:t>
            </a:r>
            <a:r>
              <a:rPr lang="it-IT" dirty="0" smtClean="0"/>
              <a:t> </a:t>
            </a:r>
            <a:r>
              <a:rPr lang="it-IT" dirty="0" err="1" smtClean="0"/>
              <a:t>tempor</a:t>
            </a:r>
            <a:endParaRPr lang="it-IT" dirty="0" smtClean="0"/>
          </a:p>
          <a:p>
            <a:pPr lvl="0"/>
            <a:r>
              <a:rPr lang="it-IT" dirty="0" err="1" smtClean="0"/>
              <a:t>incidunt</a:t>
            </a:r>
            <a:r>
              <a:rPr lang="it-IT" dirty="0" smtClean="0"/>
              <a:t> ut </a:t>
            </a:r>
            <a:r>
              <a:rPr lang="it-IT" dirty="0" err="1" smtClean="0"/>
              <a:t>labore</a:t>
            </a:r>
            <a:r>
              <a:rPr lang="it-IT" dirty="0" smtClean="0"/>
              <a:t> et dolore magna </a:t>
            </a:r>
            <a:r>
              <a:rPr lang="it-IT" dirty="0" err="1" smtClean="0"/>
              <a:t>aliqua</a:t>
            </a:r>
            <a:r>
              <a:rPr lang="it-IT" dirty="0" smtClean="0"/>
              <a:t>. Ut </a:t>
            </a:r>
            <a:r>
              <a:rPr lang="it-IT" dirty="0" err="1" smtClean="0"/>
              <a:t>enim</a:t>
            </a:r>
            <a:r>
              <a:rPr lang="it-IT" dirty="0" smtClean="0"/>
              <a:t> ad </a:t>
            </a:r>
            <a:r>
              <a:rPr lang="it-IT" dirty="0" err="1" smtClean="0"/>
              <a:t>minim</a:t>
            </a:r>
            <a:r>
              <a:rPr lang="it-IT" dirty="0" smtClean="0"/>
              <a:t> </a:t>
            </a:r>
            <a:r>
              <a:rPr lang="it-IT" dirty="0" err="1" smtClean="0"/>
              <a:t>veniam</a:t>
            </a:r>
            <a:r>
              <a:rPr lang="it-IT" dirty="0" smtClean="0"/>
              <a:t>, </a:t>
            </a:r>
            <a:r>
              <a:rPr lang="it-IT" dirty="0" err="1" smtClean="0"/>
              <a:t>quis</a:t>
            </a:r>
            <a:endParaRPr lang="it-IT" dirty="0" smtClean="0"/>
          </a:p>
          <a:p>
            <a:pPr lvl="0"/>
            <a:r>
              <a:rPr lang="it-IT" dirty="0" err="1" smtClean="0"/>
              <a:t>nostrud</a:t>
            </a:r>
            <a:r>
              <a:rPr lang="it-IT" dirty="0" smtClean="0"/>
              <a:t> </a:t>
            </a:r>
            <a:r>
              <a:rPr lang="it-IT" dirty="0" err="1" smtClean="0"/>
              <a:t>exercitation</a:t>
            </a:r>
            <a:r>
              <a:rPr lang="it-IT" dirty="0" smtClean="0"/>
              <a:t> </a:t>
            </a:r>
            <a:r>
              <a:rPr lang="it-IT" dirty="0" err="1" smtClean="0"/>
              <a:t>ullamco</a:t>
            </a:r>
            <a:r>
              <a:rPr lang="it-IT" dirty="0" smtClean="0"/>
              <a:t> </a:t>
            </a:r>
            <a:r>
              <a:rPr lang="it-IT" dirty="0" err="1" smtClean="0"/>
              <a:t>laboris</a:t>
            </a:r>
            <a:r>
              <a:rPr lang="it-IT" dirty="0" smtClean="0"/>
              <a:t> </a:t>
            </a:r>
            <a:r>
              <a:rPr lang="it-IT" dirty="0" err="1" smtClean="0"/>
              <a:t>nisi</a:t>
            </a:r>
            <a:r>
              <a:rPr lang="it-IT" dirty="0" smtClean="0"/>
              <a:t> ut </a:t>
            </a:r>
            <a:r>
              <a:rPr lang="it-IT" dirty="0" err="1" smtClean="0"/>
              <a:t>aliquid</a:t>
            </a:r>
            <a:r>
              <a:rPr lang="it-IT" dirty="0" smtClean="0"/>
              <a:t> ex ea </a:t>
            </a:r>
            <a:r>
              <a:rPr lang="it-IT" dirty="0" err="1" smtClean="0"/>
              <a:t>commodi</a:t>
            </a:r>
            <a:endParaRPr lang="it-IT" dirty="0" smtClean="0"/>
          </a:p>
        </p:txBody>
      </p:sp>
      <p:sp>
        <p:nvSpPr>
          <p:cNvPr id="28" name="Segnaposto immagine 27"/>
          <p:cNvSpPr>
            <a:spLocks noGrp="1"/>
          </p:cNvSpPr>
          <p:nvPr>
            <p:ph type="pic" sz="quarter" idx="16"/>
          </p:nvPr>
        </p:nvSpPr>
        <p:spPr>
          <a:xfrm>
            <a:off x="539750" y="1628775"/>
            <a:ext cx="2519363" cy="190817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29" name="Segnaposto immagine 27"/>
          <p:cNvSpPr>
            <a:spLocks noGrp="1"/>
          </p:cNvSpPr>
          <p:nvPr>
            <p:ph type="pic" sz="quarter" idx="17"/>
          </p:nvPr>
        </p:nvSpPr>
        <p:spPr>
          <a:xfrm>
            <a:off x="539750" y="3933056"/>
            <a:ext cx="2519363" cy="190817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8676456" y="6541603"/>
            <a:ext cx="467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8500F60-826B-4B29-9997-B7B479DBC3FD}" type="slidenum">
              <a:rPr lang="it-IT" sz="1400" smtClean="0">
                <a:solidFill>
                  <a:schemeClr val="bg1"/>
                </a:solidFill>
              </a:rPr>
              <a:t>‹N›</a:t>
            </a:fld>
            <a:endParaRPr 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41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24C99-509B-47DF-B0EB-6E0F43BC351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5510D-70B6-4BEF-A945-1EDFEA94DB6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01824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CCA4F-0AAF-4860-B14D-A238BCEEF7E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C0737-A686-4F59-BE33-FC9BE5DF462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47604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0DEA5-3697-41CB-A35C-82EC8A8E005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E2754-A1D1-4205-9112-5D5EAFF13CE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74444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48A3B-2C55-4140-9002-A6BA0317EDF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9623A-057F-4AED-8FB1-DC9FE437FF6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0387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2987824" y="0"/>
            <a:ext cx="6156176" cy="1268760"/>
          </a:xfrm>
          <a:prstGeom prst="rect">
            <a:avLst/>
          </a:prstGeom>
          <a:solidFill>
            <a:srgbClr val="0060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87824" y="348841"/>
            <a:ext cx="6156176" cy="40011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1E81-5ECF-4F4C-893F-DDC7748EFB9D}" type="slidenum">
              <a:rPr lang="it-IT" smtClean="0"/>
              <a:t>‹N›</a:t>
            </a:fld>
            <a:endParaRPr lang="it-IT"/>
          </a:p>
        </p:txBody>
      </p:sp>
      <p:pic>
        <p:nvPicPr>
          <p:cNvPr id="11" name="Picture 2" descr="W:\ILAB - Progetti\ProduzioneVideo\LogoUC\logoorizzontale_pos_cmyk\unicatt_logoorizzontale_pos_cmyk_198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3555"/>
            <a:ext cx="2228575" cy="91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15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1E81-5ECF-4F4C-893F-DDC7748EFB9D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ttangolo 10"/>
          <p:cNvSpPr/>
          <p:nvPr userDrawn="1"/>
        </p:nvSpPr>
        <p:spPr>
          <a:xfrm>
            <a:off x="2987824" y="0"/>
            <a:ext cx="6156176" cy="1268760"/>
          </a:xfrm>
          <a:prstGeom prst="rect">
            <a:avLst/>
          </a:prstGeom>
          <a:solidFill>
            <a:srgbClr val="0060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olo 1"/>
          <p:cNvSpPr txBox="1">
            <a:spLocks/>
          </p:cNvSpPr>
          <p:nvPr userDrawn="1"/>
        </p:nvSpPr>
        <p:spPr>
          <a:xfrm>
            <a:off x="2987824" y="348841"/>
            <a:ext cx="6156176" cy="4001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pic>
        <p:nvPicPr>
          <p:cNvPr id="13" name="Picture 2" descr="W:\ILAB - Progetti\ProduzioneVideo\LogoUC\logoorizzontale_pos_cmyk\unicatt_logoorizzontale_pos_cmyk_198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3555"/>
            <a:ext cx="2228575" cy="91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5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1E81-5ECF-4F4C-893F-DDC7748EFB9D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2987824" y="0"/>
            <a:ext cx="6156176" cy="1268760"/>
          </a:xfrm>
          <a:prstGeom prst="rect">
            <a:avLst/>
          </a:prstGeom>
          <a:solidFill>
            <a:srgbClr val="0060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itolo 1"/>
          <p:cNvSpPr>
            <a:spLocks noGrp="1"/>
          </p:cNvSpPr>
          <p:nvPr>
            <p:ph type="title"/>
          </p:nvPr>
        </p:nvSpPr>
        <p:spPr>
          <a:xfrm>
            <a:off x="2987824" y="348841"/>
            <a:ext cx="6156176" cy="40011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pic>
        <p:nvPicPr>
          <p:cNvPr id="14" name="Picture 2" descr="W:\ILAB - Progetti\ProduzioneVideo\LogoUC\logoorizzontale_pos_cmyk\unicatt_logoorizzontale_pos_cmyk_198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3555"/>
            <a:ext cx="2228575" cy="91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56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1E81-5ECF-4F4C-893F-DDC7748EFB9D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Rettangolo 9"/>
          <p:cNvSpPr/>
          <p:nvPr userDrawn="1"/>
        </p:nvSpPr>
        <p:spPr>
          <a:xfrm>
            <a:off x="2987824" y="0"/>
            <a:ext cx="6156176" cy="1268760"/>
          </a:xfrm>
          <a:prstGeom prst="rect">
            <a:avLst/>
          </a:prstGeom>
          <a:solidFill>
            <a:srgbClr val="0060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2987824" y="348841"/>
            <a:ext cx="6156176" cy="40011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pic>
        <p:nvPicPr>
          <p:cNvPr id="12" name="Picture 2" descr="W:\ILAB - Progetti\ProduzioneVideo\LogoUC\logoorizzontale_pos_cmyk\unicatt_logoorizzontale_pos_cmyk_198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3555"/>
            <a:ext cx="2228575" cy="91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61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1E81-5ECF-4F4C-893F-DDC7748EFB9D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2987824" y="0"/>
            <a:ext cx="6156176" cy="1268760"/>
          </a:xfrm>
          <a:prstGeom prst="rect">
            <a:avLst/>
          </a:prstGeom>
          <a:solidFill>
            <a:srgbClr val="0060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itolo 1"/>
          <p:cNvSpPr txBox="1">
            <a:spLocks/>
          </p:cNvSpPr>
          <p:nvPr userDrawn="1"/>
        </p:nvSpPr>
        <p:spPr>
          <a:xfrm>
            <a:off x="2987824" y="348841"/>
            <a:ext cx="6156176" cy="4001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pic>
        <p:nvPicPr>
          <p:cNvPr id="14" name="Picture 2" descr="W:\ILAB - Progetti\ProduzioneVideo\LogoUC\logoorizzontale_pos_cmyk\unicatt_logoorizzontale_pos_cmyk_198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3555"/>
            <a:ext cx="2228575" cy="91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48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1E81-5ECF-4F4C-893F-DDC7748EFB9D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Rettangolo 11"/>
          <p:cNvSpPr/>
          <p:nvPr userDrawn="1"/>
        </p:nvSpPr>
        <p:spPr>
          <a:xfrm>
            <a:off x="2987824" y="0"/>
            <a:ext cx="6156176" cy="1268760"/>
          </a:xfrm>
          <a:prstGeom prst="rect">
            <a:avLst/>
          </a:prstGeom>
          <a:solidFill>
            <a:srgbClr val="0060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itolo 1"/>
          <p:cNvSpPr txBox="1">
            <a:spLocks/>
          </p:cNvSpPr>
          <p:nvPr userDrawn="1"/>
        </p:nvSpPr>
        <p:spPr>
          <a:xfrm>
            <a:off x="2987824" y="348841"/>
            <a:ext cx="6156176" cy="4001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pic>
        <p:nvPicPr>
          <p:cNvPr id="14" name="Picture 2" descr="W:\ILAB - Progetti\ProduzioneVideo\LogoUC\logoorizzontale_pos_cmyk\unicatt_logoorizzontale_pos_cmyk_1982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3555"/>
            <a:ext cx="2228575" cy="91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21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12FFE-B081-4264-8E09-227DC2806F71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04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rgbClr val="D8A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3059113" y="0"/>
            <a:ext cx="6084887" cy="1125538"/>
          </a:xfrm>
          <a:prstGeom prst="rect">
            <a:avLst/>
          </a:prstGeom>
          <a:solidFill>
            <a:srgbClr val="006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9" name="Immagin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2100"/>
            <a:ext cx="201612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gnaposto numero diapositiva 1"/>
          <p:cNvSpPr txBox="1">
            <a:spLocks/>
          </p:cNvSpPr>
          <p:nvPr userDrawn="1"/>
        </p:nvSpPr>
        <p:spPr bwMode="auto">
          <a:xfrm>
            <a:off x="6938963" y="65198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fld id="{2B47592C-0D28-47D0-86F3-619C8CC8C146}" type="slidenum">
              <a:rPr lang="it-IT" altLang="it-IT" sz="1200">
                <a:solidFill>
                  <a:srgbClr val="FFFFFF"/>
                </a:solidFill>
              </a:rPr>
              <a:pPr algn="r"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t>‹N›</a:t>
            </a:fld>
            <a:endParaRPr lang="it-IT" altLang="it-IT" sz="1200" dirty="0">
              <a:solidFill>
                <a:srgbClr val="FFFFFF"/>
              </a:solidFill>
            </a:endParaRPr>
          </a:p>
        </p:txBody>
      </p:sp>
      <p:sp>
        <p:nvSpPr>
          <p:cNvPr id="11" name="Segnaposto testo 2"/>
          <p:cNvSpPr>
            <a:spLocks noGrp="1"/>
          </p:cNvSpPr>
          <p:nvPr>
            <p:ph type="body" idx="12"/>
          </p:nvPr>
        </p:nvSpPr>
        <p:spPr>
          <a:xfrm>
            <a:off x="3632401" y="478800"/>
            <a:ext cx="5116064" cy="49207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ts val="1800"/>
              </a:lnSpc>
              <a:buNone/>
              <a:defRPr sz="1800" baseline="0">
                <a:solidFill>
                  <a:schemeClr val="bg1"/>
                </a:solidFill>
                <a:latin typeface="Georgia" pitchFamily="18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</p:txBody>
      </p:sp>
      <p:sp>
        <p:nvSpPr>
          <p:cNvPr id="12" name="Segnaposto testo 2"/>
          <p:cNvSpPr>
            <a:spLocks noGrp="1"/>
          </p:cNvSpPr>
          <p:nvPr>
            <p:ph type="body" idx="13"/>
          </p:nvPr>
        </p:nvSpPr>
        <p:spPr>
          <a:xfrm>
            <a:off x="541190" y="1628775"/>
            <a:ext cx="8207273" cy="49207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400"/>
              </a:lnSpc>
              <a:buNone/>
              <a:defRPr sz="1400" b="1" baseline="0">
                <a:solidFill>
                  <a:srgbClr val="00609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</p:txBody>
      </p:sp>
      <p:sp>
        <p:nvSpPr>
          <p:cNvPr id="13" name="Segnaposto testo 2"/>
          <p:cNvSpPr>
            <a:spLocks noGrp="1"/>
          </p:cNvSpPr>
          <p:nvPr>
            <p:ph type="body" idx="11"/>
          </p:nvPr>
        </p:nvSpPr>
        <p:spPr>
          <a:xfrm>
            <a:off x="539750" y="2240868"/>
            <a:ext cx="8208963" cy="154817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200" baseline="0">
                <a:solidFill>
                  <a:srgbClr val="72727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</p:txBody>
      </p:sp>
      <p:sp>
        <p:nvSpPr>
          <p:cNvPr id="14" name="Segnaposto testo 2"/>
          <p:cNvSpPr>
            <a:spLocks noGrp="1"/>
          </p:cNvSpPr>
          <p:nvPr>
            <p:ph type="body" idx="14"/>
          </p:nvPr>
        </p:nvSpPr>
        <p:spPr>
          <a:xfrm>
            <a:off x="539750" y="4581128"/>
            <a:ext cx="8208963" cy="39604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ts val="1200"/>
              </a:lnSpc>
              <a:buNone/>
              <a:defRPr sz="1200" b="1" baseline="0">
                <a:solidFill>
                  <a:srgbClr val="00609D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2"/>
          <p:cNvSpPr>
            <a:spLocks noGrp="1"/>
          </p:cNvSpPr>
          <p:nvPr>
            <p:ph type="body" idx="15"/>
          </p:nvPr>
        </p:nvSpPr>
        <p:spPr>
          <a:xfrm>
            <a:off x="538310" y="5013201"/>
            <a:ext cx="8210403" cy="100808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171450" indent="-171450">
              <a:buClr>
                <a:srgbClr val="D8A915"/>
              </a:buClr>
              <a:buFont typeface="Wingdings" pitchFamily="2" charset="2"/>
              <a:buChar char="§"/>
              <a:defRPr sz="1200" baseline="0">
                <a:solidFill>
                  <a:srgbClr val="72727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</p:txBody>
      </p:sp>
    </p:spTree>
    <p:extLst>
      <p:ext uri="{BB962C8B-B14F-4D97-AF65-F5344CB8AC3E}">
        <p14:creationId xmlns:p14="http://schemas.microsoft.com/office/powerpoint/2010/main" val="87636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A1E81-5ECF-4F4C-893F-DDC7748EFB9D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0" y="6511652"/>
            <a:ext cx="9144000" cy="346348"/>
          </a:xfrm>
          <a:prstGeom prst="rect">
            <a:avLst/>
          </a:prstGeom>
          <a:solidFill>
            <a:srgbClr val="D8A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36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  <p:sldLayoutId id="2147483658" r:id="rId8"/>
    <p:sldLayoutId id="2147483661" r:id="rId9"/>
    <p:sldLayoutId id="2147483663" r:id="rId10"/>
    <p:sldLayoutId id="2147483664" r:id="rId11"/>
    <p:sldLayoutId id="2147483665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4F2D2E-5CE1-48D1-8ACC-66BA74AC26E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20/03/2018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731FA86-6423-48FB-92FD-8BF06F2966A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6469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hyperlink" Target="https://www.google.it/url?sa=i&amp;rct=j&amp;q=&amp;esrc=s&amp;source=images&amp;cd=&amp;cad=rja&amp;uact=8&amp;ved=0ahUKEwjXu82pxu7ZAhVINxQKHdxoA4YQjRwIBg&amp;url=https://www.investireoggi.it/economia/lavori-del-futuro-quali-sopravviveranno-quali-no/&amp;psig=AOvVaw3yRUiRxF_dO5zKJ0Twve1l&amp;ust=152121087985108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it/url?sa=i&amp;rct=j&amp;q=&amp;esrc=s&amp;source=images&amp;cd=&amp;cad=rja&amp;uact=8&amp;ved=0ahUKEwj-gJXhh73UAhVLCZoKHeM4Az8QjRwIBw&amp;url=http://blog.dataroomservices.nl/&amp;psig=AFQjCNGygU2Z8cY391P8H71s4ZzTprXE9w&amp;ust=1497520219796814" TargetMode="Externa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it/url?sa=i&amp;rct=j&amp;q=&amp;esrc=s&amp;source=images&amp;cd=&amp;cad=rja&amp;uact=8&amp;ved=0ahUKEwj-gJXhh73UAhVLCZoKHeM4Az8QjRwIBw&amp;url=http://blog.dataroomservices.nl/&amp;psig=AFQjCNGygU2Z8cY391P8H71s4ZzTprXE9w&amp;ust=1497520219796814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it/url?sa=i&amp;rct=j&amp;q=&amp;esrc=s&amp;source=images&amp;cd=&amp;cad=rja&amp;uact=8&amp;ved=0ahUKEwiuuZ3mrY_SAhVMcRQKHf9iCl8QjRwIBw&amp;url=http://thenexttech.startupitalia.eu/57421-20160922-industria-4-0-lavoro&amp;bvm=bv.147134024,d.d24&amp;psig=AFQjCNF1wnsTNkDVBFeIROG2lCD2YEIt2g&amp;ust=1487153617917179" TargetMode="Externa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it/url?sa=i&amp;rct=j&amp;q=&amp;esrc=s&amp;source=images&amp;cd=&amp;cad=rja&amp;uact=8&amp;ved=0ahUKEwi_q_SV4oDSAhVF6xoKHb_XD8UQjRwIBw&amp;url=http://www.europedirect-asicaserta.it/opportunita-di-lavoro-lue-ricerca-tecnici-specialisti/&amp;psig=AFQjCNE-VXyqOhIqT_31_JbzIqxAVxb9IA&amp;ust=1486652254931669" TargetMode="Externa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it/url?sa=i&amp;rct=j&amp;q=&amp;esrc=s&amp;source=images&amp;cd=&amp;cad=rja&amp;uact=8&amp;ved=0ahUKEwjazr32h73UAhWEJ5oKHdjzAZQQjRwIBw&amp;url=https://it.depositphotos.com/68578711/stock-illustration-soft-skills-icons.html&amp;psig=AFQjCNGqnD89bAs4Jo1Y_THfq2GMcg4c3Q&amp;ust=1497520279724003" TargetMode="Externa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it/url?sa=i&amp;rct=j&amp;q=&amp;esrc=s&amp;source=images&amp;cd=&amp;cad=rja&amp;uact=8&amp;ved=0ahUKEwj-o8zNg73UAhUJCpoKHUG7CxoQjRwIBw&amp;url=http://www.radicalcompliance.com/category/best-practices/&amp;psig=AFQjCNFHKXSt3SGZ0eodhIYkXX6OhPyUZQ&amp;ust=1497519078247282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 7"/>
          <p:cNvSpPr/>
          <p:nvPr/>
        </p:nvSpPr>
        <p:spPr>
          <a:xfrm>
            <a:off x="323528" y="3056384"/>
            <a:ext cx="8892479" cy="2232248"/>
          </a:xfrm>
          <a:prstGeom prst="parallelogram">
            <a:avLst>
              <a:gd name="adj" fmla="val 56250"/>
            </a:avLst>
          </a:prstGeom>
          <a:solidFill>
            <a:srgbClr val="D8A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0" y="6165304"/>
            <a:ext cx="9144000" cy="6926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dirty="0" smtClean="0"/>
              <a:t>Cogito….ergo work</a:t>
            </a:r>
          </a:p>
          <a:p>
            <a:r>
              <a:rPr lang="it-IT" sz="1600" dirty="0" smtClean="0"/>
              <a:t>Facoltà di Lettere e Filosofia – Aula PIO XI – 19 marzo 2018</a:t>
            </a:r>
            <a:endParaRPr lang="it-IT" sz="16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7537" y="3573016"/>
            <a:ext cx="91440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+mj-lt"/>
              <a:buAutoNum type="arabicPeriod"/>
              <a:defRPr lang="it-IT" sz="20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+mj-lt"/>
              <a:buNone/>
            </a:pPr>
            <a:r>
              <a:rPr lang="it-IT" sz="2400" dirty="0" smtClean="0"/>
              <a:t>Le attese e le richieste delle aziende</a:t>
            </a:r>
          </a:p>
          <a:p>
            <a:pPr marL="0" indent="0" algn="ctr">
              <a:spcBef>
                <a:spcPct val="0"/>
              </a:spcBef>
              <a:buFont typeface="+mj-lt"/>
              <a:buNone/>
            </a:pPr>
            <a:r>
              <a:rPr lang="it-IT" sz="2400" dirty="0" smtClean="0"/>
              <a:t> e gli sbocchi occupazionali dei Laureati </a:t>
            </a:r>
          </a:p>
          <a:p>
            <a:pPr marL="0" indent="0" algn="ctr">
              <a:spcBef>
                <a:spcPct val="0"/>
              </a:spcBef>
              <a:buFont typeface="+mj-lt"/>
              <a:buNone/>
            </a:pPr>
            <a:r>
              <a:rPr lang="it-IT" sz="2400" dirty="0" smtClean="0"/>
              <a:t>in Lettere e Filosofia 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395128" y="2204864"/>
            <a:ext cx="242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bg1"/>
                </a:solidFill>
              </a:rPr>
              <a:t>dott</a:t>
            </a:r>
            <a:r>
              <a:rPr lang="it-IT" i="1" dirty="0" smtClean="0">
                <a:solidFill>
                  <a:schemeClr val="bg1"/>
                </a:solidFill>
              </a:rPr>
              <a:t>. Massimo Massagli</a:t>
            </a:r>
            <a:endParaRPr lang="it-IT" i="1" dirty="0">
              <a:solidFill>
                <a:schemeClr val="bg1"/>
              </a:solidFill>
            </a:endParaRPr>
          </a:p>
        </p:txBody>
      </p:sp>
      <p:pic>
        <p:nvPicPr>
          <p:cNvPr id="6" name="Picture 4" descr="Risultati immagini per aziende e laureati in letter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7" y="21928"/>
            <a:ext cx="3762375" cy="201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73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059832" y="260648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Ambiti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lavorativi</a:t>
            </a:r>
            <a:r>
              <a:rPr lang="en-US" sz="2400" dirty="0" smtClean="0">
                <a:solidFill>
                  <a:schemeClr val="bg1"/>
                </a:solidFill>
              </a:rPr>
              <a:t> di </a:t>
            </a:r>
            <a:r>
              <a:rPr lang="en-US" sz="2400" dirty="0" err="1" smtClean="0">
                <a:solidFill>
                  <a:schemeClr val="bg1"/>
                </a:solidFill>
              </a:rPr>
              <a:t>inserimento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risposte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multiple</a:t>
            </a:r>
            <a:r>
              <a:rPr lang="en-US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94896" y="647251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chemeClr val="bg1"/>
                </a:solidFill>
              </a:rPr>
              <a:t>10</a:t>
            </a:fld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9752553"/>
              </p:ext>
            </p:extLst>
          </p:nvPr>
        </p:nvGraphicFramePr>
        <p:xfrm>
          <a:off x="296466" y="1628800"/>
          <a:ext cx="866802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olo 1"/>
          <p:cNvSpPr txBox="1">
            <a:spLocks/>
          </p:cNvSpPr>
          <p:nvPr/>
        </p:nvSpPr>
        <p:spPr>
          <a:xfrm>
            <a:off x="107504" y="6485274"/>
            <a:ext cx="8568952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dirty="0" smtClean="0">
                <a:solidFill>
                  <a:prstClr val="white"/>
                </a:solidFill>
              </a:rPr>
              <a:t>Cogito ….ergo work                                   				                19 marzo 2018</a:t>
            </a:r>
            <a:endParaRPr lang="it-IT" sz="16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46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testo 1"/>
          <p:cNvSpPr>
            <a:spLocks noGrp="1"/>
          </p:cNvSpPr>
          <p:nvPr>
            <p:ph type="body" idx="12"/>
          </p:nvPr>
        </p:nvSpPr>
        <p:spPr bwMode="auto">
          <a:xfrm>
            <a:off x="3085927" y="4872"/>
            <a:ext cx="5903912" cy="1152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endParaRPr lang="it-IT" altLang="it-IT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it-IT" alt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Ruoli in azienda</a:t>
            </a:r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045340"/>
              </p:ext>
            </p:extLst>
          </p:nvPr>
        </p:nvGraphicFramePr>
        <p:xfrm>
          <a:off x="179512" y="1628800"/>
          <a:ext cx="864096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olo 1"/>
          <p:cNvSpPr txBox="1">
            <a:spLocks/>
          </p:cNvSpPr>
          <p:nvPr/>
        </p:nvSpPr>
        <p:spPr>
          <a:xfrm>
            <a:off x="107504" y="6525344"/>
            <a:ext cx="8568952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dirty="0" smtClean="0">
                <a:solidFill>
                  <a:prstClr val="white"/>
                </a:solidFill>
              </a:rPr>
              <a:t>Cogito ….ergo work                                   				                19 marzo 2018</a:t>
            </a:r>
            <a:endParaRPr lang="it-IT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03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5536" y="1915085"/>
            <a:ext cx="842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rgbClr val="2B0AB6"/>
                </a:solidFill>
              </a:rPr>
              <a:t>È risultato evidente dagli esiti dell’indagine che negli </a:t>
            </a:r>
            <a:r>
              <a:rPr lang="it-IT" sz="2000" dirty="0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studenti</a:t>
            </a:r>
            <a:r>
              <a:rPr lang="it-IT" sz="2000" dirty="0" smtClean="0">
                <a:solidFill>
                  <a:srgbClr val="2B0AB6"/>
                </a:solidFill>
              </a:rPr>
              <a:t> vi è carenza di preparazione e orientamento alla conoscenza del </a:t>
            </a:r>
            <a:r>
              <a:rPr lang="it-IT" sz="2200" i="1" dirty="0" smtClean="0">
                <a:solidFill>
                  <a:srgbClr val="2B0AB6"/>
                </a:solidFill>
              </a:rPr>
              <a:t>Mondo del lavoro</a:t>
            </a:r>
            <a:r>
              <a:rPr lang="it-IT" sz="2000" dirty="0" smtClean="0">
                <a:solidFill>
                  <a:srgbClr val="2B0AB6"/>
                </a:solidFill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2000" dirty="0">
              <a:solidFill>
                <a:srgbClr val="2B0AB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rgbClr val="2B0AB6"/>
                </a:solidFill>
              </a:rPr>
              <a:t>Le idee degli </a:t>
            </a:r>
            <a:r>
              <a:rPr lang="it-IT" sz="2000" dirty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studenti</a:t>
            </a:r>
            <a:r>
              <a:rPr lang="it-IT" sz="2000" dirty="0" smtClean="0">
                <a:solidFill>
                  <a:srgbClr val="2B0AB6"/>
                </a:solidFill>
              </a:rPr>
              <a:t> sugli sbocchi occupazionali rimangono identiche e generiche durante il percorso universitario a quelle che possedevano prima di iniziare l’università.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2000" dirty="0">
              <a:solidFill>
                <a:srgbClr val="2B0AB6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2000" dirty="0">
                <a:solidFill>
                  <a:srgbClr val="2B0AB6"/>
                </a:solidFill>
              </a:rPr>
              <a:t>Spesso negli </a:t>
            </a:r>
            <a:r>
              <a:rPr lang="it-IT" sz="2000" dirty="0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studenti</a:t>
            </a:r>
            <a:r>
              <a:rPr lang="it-IT" sz="2000" dirty="0" smtClean="0">
                <a:solidFill>
                  <a:srgbClr val="2B0AB6"/>
                </a:solidFill>
              </a:rPr>
              <a:t> vi è </a:t>
            </a:r>
            <a:r>
              <a:rPr lang="it-IT" sz="2000" dirty="0">
                <a:solidFill>
                  <a:srgbClr val="2B0AB6"/>
                </a:solidFill>
              </a:rPr>
              <a:t>forte passività e atteggiamento fideistico circa il futuro lavorativo, </a:t>
            </a:r>
            <a:r>
              <a:rPr lang="it-IT" dirty="0">
                <a:solidFill>
                  <a:srgbClr val="2B0AB6"/>
                </a:solidFill>
              </a:rPr>
              <a:t>che va dal «posso fare tutto» a «tanto non potrò fare nulla».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2000" dirty="0" smtClean="0">
              <a:solidFill>
                <a:srgbClr val="2B0AB6"/>
              </a:solidFill>
            </a:endParaRPr>
          </a:p>
        </p:txBody>
      </p:sp>
      <p:sp>
        <p:nvSpPr>
          <p:cNvPr id="5" name="Segnaposto testo 1"/>
          <p:cNvSpPr>
            <a:spLocks noGrp="1"/>
          </p:cNvSpPr>
          <p:nvPr>
            <p:ph type="body" idx="12"/>
          </p:nvPr>
        </p:nvSpPr>
        <p:spPr bwMode="auto">
          <a:xfrm>
            <a:off x="3085927" y="44624"/>
            <a:ext cx="5903912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>
                <a:latin typeface="+mn-lt"/>
              </a:rPr>
              <a:t>Rapporto </a:t>
            </a:r>
            <a:r>
              <a:rPr lang="it-IT" sz="2400" dirty="0" smtClean="0">
                <a:latin typeface="+mn-lt"/>
              </a:rPr>
              <a:t>Studenti - Mondo </a:t>
            </a:r>
            <a:r>
              <a:rPr lang="it-IT" sz="2400" dirty="0">
                <a:latin typeface="+mn-lt"/>
              </a:rPr>
              <a:t>del </a:t>
            </a:r>
            <a:r>
              <a:rPr lang="it-IT" sz="2400" dirty="0" smtClean="0">
                <a:latin typeface="+mn-lt"/>
              </a:rPr>
              <a:t>Lavoro</a:t>
            </a:r>
            <a:endParaRPr lang="it-IT" sz="2400" dirty="0" smtClean="0">
              <a:latin typeface="+mn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>
                <a:latin typeface="+mn-lt"/>
              </a:rPr>
              <a:t>Problemi dalla parte degli STUDENTI</a:t>
            </a:r>
            <a:endParaRPr lang="it-IT" sz="2400" dirty="0">
              <a:latin typeface="+mn-lt"/>
            </a:endParaRPr>
          </a:p>
        </p:txBody>
      </p:sp>
      <p:pic>
        <p:nvPicPr>
          <p:cNvPr id="4098" name="Picture 2" descr="Immagine correlat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96" y="44624"/>
            <a:ext cx="244827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8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95536" y="1553011"/>
            <a:ext cx="8424936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rgbClr val="2B0AB6"/>
                </a:solidFill>
              </a:rPr>
              <a:t>Per molte </a:t>
            </a:r>
            <a:r>
              <a:rPr lang="it-IT" sz="2000" dirty="0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Aziende</a:t>
            </a:r>
            <a:r>
              <a:rPr lang="it-IT" sz="2000" dirty="0" smtClean="0">
                <a:solidFill>
                  <a:srgbClr val="2B0AB6"/>
                </a:solidFill>
              </a:rPr>
              <a:t> non è chiaro che differenza ci sia di fatto fra un Laureato TRIENNALE e uno MAGISTRALE, particolarmente per quanto riguarda le </a:t>
            </a:r>
            <a:r>
              <a:rPr lang="it-IT" sz="2000" i="1" dirty="0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competenze</a:t>
            </a:r>
            <a:r>
              <a:rPr lang="it-IT" sz="2000" dirty="0" smtClean="0">
                <a:solidFill>
                  <a:srgbClr val="2B0AB6"/>
                </a:solidFill>
              </a:rPr>
              <a:t>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rgbClr val="2B0AB6"/>
                </a:solidFill>
              </a:rPr>
              <a:t>Le Aziende riconoscono ai laureati di area letteraria e filosofica alcune prerogative potenziali (</a:t>
            </a:r>
            <a:r>
              <a:rPr lang="it-IT" i="1" dirty="0" smtClean="0">
                <a:solidFill>
                  <a:srgbClr val="2B0AB6"/>
                </a:solidFill>
              </a:rPr>
              <a:t>spirito critico, apertura </a:t>
            </a:r>
            <a:r>
              <a:rPr lang="it-IT" i="1" dirty="0">
                <a:solidFill>
                  <a:srgbClr val="2B0AB6"/>
                </a:solidFill>
              </a:rPr>
              <a:t>e flessibilità </a:t>
            </a:r>
            <a:r>
              <a:rPr lang="it-IT" i="1" dirty="0" smtClean="0">
                <a:solidFill>
                  <a:srgbClr val="2B0AB6"/>
                </a:solidFill>
              </a:rPr>
              <a:t>mentale, </a:t>
            </a:r>
            <a:r>
              <a:rPr lang="it-IT" i="1" dirty="0">
                <a:solidFill>
                  <a:srgbClr val="2B0AB6"/>
                </a:solidFill>
              </a:rPr>
              <a:t>capacità relazionale</a:t>
            </a:r>
            <a:r>
              <a:rPr lang="it-IT" i="1" dirty="0" smtClean="0">
                <a:solidFill>
                  <a:srgbClr val="2B0AB6"/>
                </a:solidFill>
              </a:rPr>
              <a:t>, </a:t>
            </a:r>
            <a:r>
              <a:rPr lang="it-IT" i="1" dirty="0" err="1">
                <a:solidFill>
                  <a:srgbClr val="2B0AB6"/>
                </a:solidFill>
              </a:rPr>
              <a:t>problem</a:t>
            </a:r>
            <a:r>
              <a:rPr lang="it-IT" i="1" dirty="0">
                <a:solidFill>
                  <a:srgbClr val="2B0AB6"/>
                </a:solidFill>
              </a:rPr>
              <a:t> </a:t>
            </a:r>
            <a:r>
              <a:rPr lang="it-IT" i="1" dirty="0" err="1">
                <a:solidFill>
                  <a:srgbClr val="2B0AB6"/>
                </a:solidFill>
              </a:rPr>
              <a:t>solving</a:t>
            </a:r>
            <a:r>
              <a:rPr lang="it-IT" i="1" dirty="0">
                <a:solidFill>
                  <a:srgbClr val="2B0AB6"/>
                </a:solidFill>
              </a:rPr>
              <a:t> </a:t>
            </a:r>
            <a:r>
              <a:rPr lang="it-IT" dirty="0" err="1" smtClean="0">
                <a:solidFill>
                  <a:srgbClr val="2B0AB6"/>
                </a:solidFill>
              </a:rPr>
              <a:t>ecc</a:t>
            </a:r>
            <a:r>
              <a:rPr lang="it-IT" dirty="0" smtClean="0">
                <a:solidFill>
                  <a:srgbClr val="2B0AB6"/>
                </a:solidFill>
              </a:rPr>
              <a:t> </a:t>
            </a:r>
            <a:r>
              <a:rPr lang="it-IT" dirty="0" err="1" smtClean="0">
                <a:solidFill>
                  <a:srgbClr val="2B0AB6"/>
                </a:solidFill>
              </a:rPr>
              <a:t>ecc</a:t>
            </a:r>
            <a:r>
              <a:rPr lang="it-IT" sz="2000" dirty="0" smtClean="0">
                <a:solidFill>
                  <a:srgbClr val="2B0AB6"/>
                </a:solidFill>
              </a:rPr>
              <a:t>) ma non vedono né la valorizzazione né la messa a tema di ciò da parte dell’Università.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rgbClr val="2B0AB6"/>
                </a:solidFill>
              </a:rPr>
              <a:t>Le Aziende necessitano di Conoscenze e Competenze che normalmente i laureati di area letteraria e filosofica non hanno. Ciò riguarda in particolare l’</a:t>
            </a:r>
            <a:r>
              <a:rPr lang="it-IT" sz="2000" i="1" dirty="0" smtClean="0">
                <a:solidFill>
                  <a:srgbClr val="2B0AB6"/>
                </a:solidFill>
              </a:rPr>
              <a:t>office </a:t>
            </a:r>
            <a:r>
              <a:rPr lang="it-IT" sz="2000" i="1" dirty="0" err="1" smtClean="0">
                <a:solidFill>
                  <a:srgbClr val="2B0AB6"/>
                </a:solidFill>
              </a:rPr>
              <a:t>automation</a:t>
            </a:r>
            <a:r>
              <a:rPr lang="it-IT" sz="2000" dirty="0" smtClean="0">
                <a:solidFill>
                  <a:srgbClr val="2B0AB6"/>
                </a:solidFill>
              </a:rPr>
              <a:t> e la lingua inglese. Richiedono poi anche conoscenze in ambito statistico-quantitativo e della realtà aziendale.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rgbClr val="2B0AB6"/>
                </a:solidFill>
              </a:rPr>
              <a:t>La formazione in azienda richiede tempo e costi. Se vi sono alternative, (assumere laureati già in possesso delle competenze richieste) ciò viene preferito.</a:t>
            </a:r>
          </a:p>
        </p:txBody>
      </p:sp>
      <p:pic>
        <p:nvPicPr>
          <p:cNvPr id="4098" name="Picture 2" descr="Immagine correlat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96" y="44624"/>
            <a:ext cx="244827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testo 1"/>
          <p:cNvSpPr>
            <a:spLocks noGrp="1"/>
          </p:cNvSpPr>
          <p:nvPr>
            <p:ph type="body" idx="12"/>
          </p:nvPr>
        </p:nvSpPr>
        <p:spPr bwMode="auto">
          <a:xfrm>
            <a:off x="3085927" y="44624"/>
            <a:ext cx="5903912" cy="9361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dirty="0">
                <a:latin typeface="+mn-lt"/>
              </a:rPr>
              <a:t>Rapporto Studenti - Mondo del Lavoro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sz="2400" dirty="0" smtClean="0">
                <a:latin typeface="+mn-lt"/>
              </a:rPr>
              <a:t>Problemi </a:t>
            </a:r>
            <a:r>
              <a:rPr lang="it-IT" sz="2400" dirty="0" smtClean="0">
                <a:latin typeface="+mn-lt"/>
              </a:rPr>
              <a:t>dalla parte delle AZIENDE</a:t>
            </a:r>
            <a:endParaRPr lang="it-IT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500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2"/>
          </p:nvPr>
        </p:nvSpPr>
        <p:spPr>
          <a:xfrm>
            <a:off x="3059832" y="188640"/>
            <a:ext cx="6084168" cy="854243"/>
          </a:xfrm>
        </p:spPr>
        <p:txBody>
          <a:bodyPr/>
          <a:lstStyle/>
          <a:p>
            <a:pPr algn="ctr">
              <a:lnSpc>
                <a:spcPts val="2700"/>
              </a:lnSpc>
              <a:spcBef>
                <a:spcPts val="0"/>
              </a:spcBef>
            </a:pPr>
            <a:r>
              <a:rPr lang="it-IT" sz="2800" dirty="0" smtClean="0"/>
              <a:t>Se regnano gli equivoci, </a:t>
            </a:r>
          </a:p>
          <a:p>
            <a:pPr algn="ctr">
              <a:lnSpc>
                <a:spcPts val="2700"/>
              </a:lnSpc>
              <a:spcBef>
                <a:spcPts val="0"/>
              </a:spcBef>
            </a:pPr>
            <a:r>
              <a:rPr lang="it-IT" sz="2800" dirty="0" smtClean="0"/>
              <a:t>ecco le conseguenze . . . .</a:t>
            </a:r>
            <a:endParaRPr lang="it-IT" sz="2800" dirty="0"/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71960"/>
            <a:ext cx="8640960" cy="500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107504" y="6525344"/>
            <a:ext cx="8568952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dirty="0" smtClean="0">
                <a:solidFill>
                  <a:prstClr val="white"/>
                </a:solidFill>
              </a:rPr>
              <a:t>Cogito ….ergo work                                   				                19 marzo 2018</a:t>
            </a:r>
            <a:endParaRPr lang="it-IT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59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-27384"/>
            <a:ext cx="9144000" cy="6075218"/>
          </a:xfrm>
          <a:prstGeom prst="rect">
            <a:avLst/>
          </a:prstGeom>
          <a:solidFill>
            <a:srgbClr val="00609D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5"/>
          <p:cNvSpPr/>
          <p:nvPr/>
        </p:nvSpPr>
        <p:spPr>
          <a:xfrm>
            <a:off x="0" y="6058669"/>
            <a:ext cx="9144000" cy="799331"/>
          </a:xfrm>
          <a:prstGeom prst="rect">
            <a:avLst/>
          </a:prstGeom>
          <a:solidFill>
            <a:srgbClr val="D8A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563888" y="2146092"/>
            <a:ext cx="510596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70C0"/>
                </a:solidFill>
              </a:rPr>
              <a:t>Sbocchi lavorativi</a:t>
            </a:r>
          </a:p>
          <a:p>
            <a:pPr algn="ctr"/>
            <a:r>
              <a:rPr lang="it-IT" sz="4000" b="1" dirty="0" smtClean="0">
                <a:solidFill>
                  <a:srgbClr val="0070C0"/>
                </a:solidFill>
              </a:rPr>
              <a:t>effettivi dei laureati della Facoltà di </a:t>
            </a:r>
          </a:p>
          <a:p>
            <a:pPr algn="ctr"/>
            <a:r>
              <a:rPr lang="it-IT" sz="4000" b="1" dirty="0" smtClean="0">
                <a:solidFill>
                  <a:srgbClr val="0070C0"/>
                </a:solidFill>
              </a:rPr>
              <a:t>Lettere e Filosofia</a:t>
            </a:r>
            <a:endParaRPr lang="it-IT" sz="40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Risultati immagini per lavor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90811"/>
            <a:ext cx="2769630" cy="199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107504" y="6237312"/>
            <a:ext cx="8568952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dirty="0" smtClean="0">
                <a:solidFill>
                  <a:prstClr val="white"/>
                </a:solidFill>
              </a:rPr>
              <a:t>Cogito ….ergo work                                   				                19 marzo 2018</a:t>
            </a:r>
            <a:endParaRPr lang="it-IT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987824" y="23536"/>
            <a:ext cx="6156176" cy="1245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>
                <a:solidFill>
                  <a:prstClr val="white"/>
                </a:solidFill>
              </a:rPr>
              <a:t>Cinque </a:t>
            </a:r>
            <a:r>
              <a:rPr lang="en-US" sz="3600" dirty="0" err="1" smtClean="0">
                <a:solidFill>
                  <a:prstClr val="white"/>
                </a:solidFill>
              </a:rPr>
              <a:t>anni</a:t>
            </a:r>
            <a:r>
              <a:rPr lang="en-US" sz="3600" dirty="0" smtClean="0">
                <a:solidFill>
                  <a:prstClr val="white"/>
                </a:solidFill>
              </a:rPr>
              <a:t> di </a:t>
            </a:r>
            <a:r>
              <a:rPr lang="en-US" sz="3600" dirty="0" err="1" smtClean="0">
                <a:solidFill>
                  <a:prstClr val="white"/>
                </a:solidFill>
              </a:rPr>
              <a:t>indagini</a:t>
            </a:r>
            <a:endParaRPr lang="en-US" sz="36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804248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prstClr val="white"/>
                </a:solidFill>
              </a:rPr>
              <a:pPr/>
              <a:t>16</a:t>
            </a:fld>
            <a:endParaRPr lang="it-IT" dirty="0">
              <a:solidFill>
                <a:prstClr val="white"/>
              </a:solidFill>
            </a:endParaRPr>
          </a:p>
        </p:txBody>
      </p:sp>
      <p:cxnSp>
        <p:nvCxnSpPr>
          <p:cNvPr id="14" name="Connettore 1 13"/>
          <p:cNvCxnSpPr/>
          <p:nvPr/>
        </p:nvCxnSpPr>
        <p:spPr>
          <a:xfrm flipV="1">
            <a:off x="1567043" y="3662350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719571" y="3534916"/>
            <a:ext cx="1808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1122760" y="1700808"/>
            <a:ext cx="6615465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D8A915"/>
                </a:solidFill>
              </a:rPr>
              <a:t>I dati sono stati raccolti nelle indagini svolte dal 2012 al 2016</a:t>
            </a:r>
            <a:endParaRPr lang="it-IT" sz="2000" b="1" dirty="0">
              <a:solidFill>
                <a:srgbClr val="D8A915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19571" y="3066003"/>
            <a:ext cx="1748877" cy="369332"/>
          </a:xfrm>
          <a:prstGeom prst="rect">
            <a:avLst/>
          </a:prstGeom>
          <a:noFill/>
          <a:ln>
            <a:solidFill>
              <a:srgbClr val="00609D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2B0AB6"/>
                </a:solidFill>
              </a:rPr>
              <a:t>Laureati a 5</a:t>
            </a:r>
            <a:r>
              <a:rPr lang="it-IT" b="1" dirty="0" smtClean="0">
                <a:solidFill>
                  <a:srgbClr val="2B0AB6"/>
                </a:solidFill>
              </a:rPr>
              <a:t> anni</a:t>
            </a:r>
            <a:endParaRPr lang="it-IT" b="1" dirty="0">
              <a:solidFill>
                <a:srgbClr val="2B0AB6"/>
              </a:solidFill>
            </a:endParaRPr>
          </a:p>
        </p:txBody>
      </p:sp>
      <p:cxnSp>
        <p:nvCxnSpPr>
          <p:cNvPr id="27" name="Connettore 1 26"/>
          <p:cNvCxnSpPr/>
          <p:nvPr/>
        </p:nvCxnSpPr>
        <p:spPr>
          <a:xfrm flipV="1">
            <a:off x="4283968" y="3658211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>
            <a:off x="3414338" y="3534916"/>
            <a:ext cx="1739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3433016" y="3066003"/>
            <a:ext cx="1739259" cy="369332"/>
          </a:xfrm>
          <a:prstGeom prst="rect">
            <a:avLst/>
          </a:prstGeom>
          <a:noFill/>
          <a:ln>
            <a:solidFill>
              <a:srgbClr val="00609D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2B0AB6"/>
                </a:solidFill>
              </a:rPr>
              <a:t>Laureati a </a:t>
            </a:r>
            <a:r>
              <a:rPr lang="it-IT" b="1" dirty="0" smtClean="0">
                <a:solidFill>
                  <a:srgbClr val="2B0AB6"/>
                </a:solidFill>
              </a:rPr>
              <a:t>3 anni</a:t>
            </a:r>
            <a:endParaRPr lang="it-IT" b="1" dirty="0">
              <a:solidFill>
                <a:srgbClr val="2B0AB6"/>
              </a:solidFill>
            </a:endParaRPr>
          </a:p>
        </p:txBody>
      </p:sp>
      <p:cxnSp>
        <p:nvCxnSpPr>
          <p:cNvPr id="31" name="Connettore 1 30"/>
          <p:cNvCxnSpPr/>
          <p:nvPr/>
        </p:nvCxnSpPr>
        <p:spPr>
          <a:xfrm flipV="1">
            <a:off x="6851863" y="3573016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5988682" y="3501008"/>
            <a:ext cx="18723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5988682" y="3059668"/>
            <a:ext cx="1872307" cy="369332"/>
          </a:xfrm>
          <a:prstGeom prst="rect">
            <a:avLst/>
          </a:prstGeom>
          <a:noFill/>
          <a:ln>
            <a:solidFill>
              <a:srgbClr val="00609D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2B0AB6"/>
                </a:solidFill>
              </a:rPr>
              <a:t>Laureati a 1</a:t>
            </a:r>
            <a:r>
              <a:rPr lang="it-IT" b="1" dirty="0" smtClean="0">
                <a:solidFill>
                  <a:srgbClr val="2B0AB6"/>
                </a:solidFill>
              </a:rPr>
              <a:t> anno</a:t>
            </a:r>
            <a:endParaRPr lang="it-IT" b="1" dirty="0">
              <a:solidFill>
                <a:srgbClr val="2B0AB6"/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6065912" y="4590880"/>
            <a:ext cx="652743" cy="369332"/>
          </a:xfrm>
          <a:prstGeom prst="rect">
            <a:avLst/>
          </a:prstGeom>
          <a:noFill/>
          <a:ln>
            <a:solidFill>
              <a:srgbClr val="D8A915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2B0AB6"/>
                </a:solidFill>
              </a:rPr>
              <a:t>2011</a:t>
            </a:r>
            <a:endParaRPr lang="it-IT" dirty="0">
              <a:solidFill>
                <a:srgbClr val="2B0AB6"/>
              </a:solidFill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7020272" y="4594325"/>
            <a:ext cx="652743" cy="369332"/>
          </a:xfrm>
          <a:prstGeom prst="rect">
            <a:avLst/>
          </a:prstGeom>
          <a:noFill/>
          <a:ln>
            <a:solidFill>
              <a:srgbClr val="D8A915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2B0AB6"/>
                </a:solidFill>
              </a:rPr>
              <a:t>2015</a:t>
            </a:r>
            <a:endParaRPr lang="it-IT" dirty="0">
              <a:solidFill>
                <a:srgbClr val="2B0AB6"/>
              </a:solidFill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827584" y="4615928"/>
            <a:ext cx="652743" cy="369332"/>
          </a:xfrm>
          <a:prstGeom prst="rect">
            <a:avLst/>
          </a:prstGeom>
          <a:noFill/>
          <a:ln>
            <a:solidFill>
              <a:srgbClr val="D8A915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2B0AB6"/>
                </a:solidFill>
              </a:rPr>
              <a:t>2007</a:t>
            </a:r>
            <a:endParaRPr lang="it-IT" dirty="0">
              <a:solidFill>
                <a:srgbClr val="2B0AB6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1691680" y="4615231"/>
            <a:ext cx="652743" cy="369332"/>
          </a:xfrm>
          <a:prstGeom prst="rect">
            <a:avLst/>
          </a:prstGeom>
          <a:noFill/>
          <a:ln>
            <a:solidFill>
              <a:srgbClr val="D8A915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2B0AB6"/>
                </a:solidFill>
              </a:rPr>
              <a:t>2011</a:t>
            </a:r>
            <a:endParaRPr lang="it-IT" dirty="0">
              <a:solidFill>
                <a:srgbClr val="2B0AB6"/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3414338" y="4661170"/>
            <a:ext cx="652743" cy="369332"/>
          </a:xfrm>
          <a:prstGeom prst="rect">
            <a:avLst/>
          </a:prstGeom>
          <a:noFill/>
          <a:ln>
            <a:solidFill>
              <a:srgbClr val="D8A915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2B0AB6"/>
                </a:solidFill>
              </a:rPr>
              <a:t>2009</a:t>
            </a:r>
            <a:endParaRPr lang="it-IT" dirty="0">
              <a:solidFill>
                <a:srgbClr val="2B0AB6"/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4438783" y="4643844"/>
            <a:ext cx="652743" cy="369332"/>
          </a:xfrm>
          <a:prstGeom prst="rect">
            <a:avLst/>
          </a:prstGeom>
          <a:noFill/>
          <a:ln>
            <a:solidFill>
              <a:srgbClr val="D8A915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2B0AB6"/>
                </a:solidFill>
              </a:rPr>
              <a:t>2013</a:t>
            </a:r>
            <a:endParaRPr lang="it-IT" dirty="0">
              <a:solidFill>
                <a:srgbClr val="2B0AB6"/>
              </a:solidFill>
            </a:endParaRPr>
          </a:p>
        </p:txBody>
      </p:sp>
      <p:sp>
        <p:nvSpPr>
          <p:cNvPr id="49" name="Gallone 48"/>
          <p:cNvSpPr/>
          <p:nvPr/>
        </p:nvSpPr>
        <p:spPr>
          <a:xfrm>
            <a:off x="688239" y="5157192"/>
            <a:ext cx="1584176" cy="272918"/>
          </a:xfrm>
          <a:prstGeom prst="chevron">
            <a:avLst/>
          </a:prstGeom>
          <a:solidFill>
            <a:srgbClr val="D8A9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50" name="Gallone 49"/>
          <p:cNvSpPr/>
          <p:nvPr/>
        </p:nvSpPr>
        <p:spPr>
          <a:xfrm>
            <a:off x="2272415" y="5160846"/>
            <a:ext cx="1584176" cy="272918"/>
          </a:xfrm>
          <a:prstGeom prst="chevron">
            <a:avLst/>
          </a:prstGeom>
          <a:solidFill>
            <a:srgbClr val="D8A9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51" name="Gallone 50"/>
          <p:cNvSpPr/>
          <p:nvPr/>
        </p:nvSpPr>
        <p:spPr>
          <a:xfrm>
            <a:off x="3866116" y="5160846"/>
            <a:ext cx="1584176" cy="272918"/>
          </a:xfrm>
          <a:prstGeom prst="chevron">
            <a:avLst/>
          </a:prstGeom>
          <a:solidFill>
            <a:srgbClr val="D8A9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52" name="Gallone 51"/>
          <p:cNvSpPr/>
          <p:nvPr/>
        </p:nvSpPr>
        <p:spPr>
          <a:xfrm>
            <a:off x="5410679" y="5174570"/>
            <a:ext cx="1584176" cy="272918"/>
          </a:xfrm>
          <a:prstGeom prst="chevron">
            <a:avLst/>
          </a:prstGeom>
          <a:solidFill>
            <a:srgbClr val="D8A9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53" name="Gallone 52"/>
          <p:cNvSpPr/>
          <p:nvPr/>
        </p:nvSpPr>
        <p:spPr>
          <a:xfrm>
            <a:off x="6958321" y="5174570"/>
            <a:ext cx="1584176" cy="272918"/>
          </a:xfrm>
          <a:prstGeom prst="chevron">
            <a:avLst/>
          </a:prstGeom>
          <a:solidFill>
            <a:srgbClr val="D8A9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846330" y="5168225"/>
            <a:ext cx="175120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rgbClr val="2B0AB6"/>
                </a:solidFill>
              </a:rPr>
              <a:t>Anni di laurea</a:t>
            </a:r>
            <a:endParaRPr lang="it-IT" sz="1200" dirty="0">
              <a:solidFill>
                <a:srgbClr val="2B0AB6"/>
              </a:solidFill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691442" y="5141928"/>
            <a:ext cx="175120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rgbClr val="2B0AB6"/>
                </a:solidFill>
              </a:rPr>
              <a:t>Anni di laurea</a:t>
            </a:r>
            <a:endParaRPr lang="it-IT" sz="1200" dirty="0">
              <a:solidFill>
                <a:srgbClr val="2B0AB6"/>
              </a:solidFill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2259864" y="5145505"/>
            <a:ext cx="175120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rgbClr val="2B0AB6"/>
                </a:solidFill>
              </a:rPr>
              <a:t>Anni di laurea</a:t>
            </a:r>
            <a:endParaRPr lang="it-IT" sz="1200" dirty="0">
              <a:solidFill>
                <a:srgbClr val="2B0AB6"/>
              </a:solidFill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5271511" y="5174570"/>
            <a:ext cx="175120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rgbClr val="2B0AB6"/>
                </a:solidFill>
              </a:rPr>
              <a:t>Anni di laurea</a:t>
            </a:r>
            <a:endParaRPr lang="it-IT" sz="1200" dirty="0">
              <a:solidFill>
                <a:srgbClr val="2B0AB6"/>
              </a:solidFill>
            </a:endParaRPr>
          </a:p>
        </p:txBody>
      </p:sp>
      <p:sp>
        <p:nvSpPr>
          <p:cNvPr id="57" name="CasellaDiTesto 56"/>
          <p:cNvSpPr txBox="1"/>
          <p:nvPr/>
        </p:nvSpPr>
        <p:spPr>
          <a:xfrm>
            <a:off x="6896739" y="5157192"/>
            <a:ext cx="175120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rgbClr val="2B0AB6"/>
                </a:solidFill>
              </a:rPr>
              <a:t>Anni di laurea</a:t>
            </a:r>
            <a:endParaRPr lang="it-IT" sz="1200" dirty="0">
              <a:solidFill>
                <a:srgbClr val="2B0AB6"/>
              </a:solidFill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3021781" y="2492896"/>
            <a:ext cx="2586606" cy="400110"/>
          </a:xfrm>
          <a:prstGeom prst="rect">
            <a:avLst/>
          </a:prstGeom>
          <a:noFill/>
          <a:ln>
            <a:solidFill>
              <a:srgbClr val="D8A915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2B0AB6"/>
                </a:solidFill>
              </a:rPr>
              <a:t>Popolazione coinvolta: </a:t>
            </a:r>
            <a:endParaRPr lang="it-IT" sz="2000" dirty="0">
              <a:solidFill>
                <a:srgbClr val="2B0AB6"/>
              </a:solidFill>
            </a:endParaRPr>
          </a:p>
        </p:txBody>
      </p:sp>
      <p:sp>
        <p:nvSpPr>
          <p:cNvPr id="34" name="Titolo 1"/>
          <p:cNvSpPr txBox="1">
            <a:spLocks/>
          </p:cNvSpPr>
          <p:nvPr/>
        </p:nvSpPr>
        <p:spPr>
          <a:xfrm>
            <a:off x="107504" y="6525344"/>
            <a:ext cx="8568952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dirty="0" smtClean="0">
                <a:solidFill>
                  <a:prstClr val="white"/>
                </a:solidFill>
              </a:rPr>
              <a:t>Cogito ….ergo work                                   				                19 marzo 2018</a:t>
            </a:r>
            <a:endParaRPr lang="it-IT" sz="16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53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987824" y="23536"/>
            <a:ext cx="6156176" cy="1245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2400" dirty="0" smtClean="0">
                <a:solidFill>
                  <a:prstClr val="white"/>
                </a:solidFill>
              </a:rPr>
              <a:t>Percentuale  di rispondenti alle indagini </a:t>
            </a:r>
          </a:p>
          <a:p>
            <a:pPr algn="ctr"/>
            <a:r>
              <a:rPr lang="it-IT" sz="2400" dirty="0" smtClean="0">
                <a:solidFill>
                  <a:prstClr val="white"/>
                </a:solidFill>
              </a:rPr>
              <a:t>rispetto al numero dei laureati</a:t>
            </a:r>
            <a:endParaRPr lang="it-IT" sz="2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804248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prstClr val="white"/>
                </a:solidFill>
              </a:rPr>
              <a:pPr/>
              <a:t>17</a:t>
            </a:fld>
            <a:endParaRPr lang="it-IT" dirty="0">
              <a:solidFill>
                <a:prstClr val="white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855125"/>
              </p:ext>
            </p:extLst>
          </p:nvPr>
        </p:nvGraphicFramePr>
        <p:xfrm>
          <a:off x="467544" y="1556792"/>
          <a:ext cx="597666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166"/>
                <a:gridCol w="1494166"/>
                <a:gridCol w="1476164"/>
                <a:gridCol w="1512168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Laureati Triennali che non proseguono gli studi in UC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anni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Invitati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Rispondenti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% rispondenti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1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1.684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712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kern="1200" dirty="0">
                          <a:solidFill>
                            <a:srgbClr val="2B0AB6"/>
                          </a:solidFill>
                          <a:latin typeface="+mn-lt"/>
                          <a:ea typeface="+mn-ea"/>
                          <a:cs typeface="+mn-cs"/>
                        </a:rPr>
                        <a:t>42,3%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3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1.639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466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kern="1200" dirty="0">
                          <a:solidFill>
                            <a:srgbClr val="2B0AB6"/>
                          </a:solidFill>
                          <a:latin typeface="+mn-lt"/>
                          <a:ea typeface="+mn-ea"/>
                          <a:cs typeface="+mn-cs"/>
                        </a:rPr>
                        <a:t>28,4%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5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1.635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395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800" kern="1200" dirty="0">
                          <a:solidFill>
                            <a:srgbClr val="2B0AB6"/>
                          </a:solidFill>
                          <a:latin typeface="+mn-lt"/>
                          <a:ea typeface="+mn-ea"/>
                          <a:cs typeface="+mn-cs"/>
                        </a:rPr>
                        <a:t>24,2%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867448"/>
              </p:ext>
            </p:extLst>
          </p:nvPr>
        </p:nvGraphicFramePr>
        <p:xfrm>
          <a:off x="539552" y="4221088"/>
          <a:ext cx="5904656" cy="19280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6164"/>
                <a:gridCol w="1476164"/>
                <a:gridCol w="1476164"/>
                <a:gridCol w="1476164"/>
              </a:tblGrid>
              <a:tr h="378652">
                <a:tc gridSpan="4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Laureati Magistrali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</a:tr>
              <a:tr h="41343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anni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Invitati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Rispondenti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% rispondenti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78652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1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2.458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1.517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kern="1200" dirty="0">
                          <a:solidFill>
                            <a:srgbClr val="2B0AB6"/>
                          </a:solidFill>
                          <a:latin typeface="+mn-lt"/>
                          <a:ea typeface="+mn-ea"/>
                          <a:cs typeface="+mn-cs"/>
                        </a:rPr>
                        <a:t>61,7%</a:t>
                      </a:r>
                    </a:p>
                  </a:txBody>
                  <a:tcPr marL="9525" marR="9525" marT="9525" marB="0" anchor="b"/>
                </a:tc>
              </a:tr>
              <a:tr h="378652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3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2.425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792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kern="1200" dirty="0">
                          <a:solidFill>
                            <a:srgbClr val="2B0AB6"/>
                          </a:solidFill>
                          <a:latin typeface="+mn-lt"/>
                          <a:ea typeface="+mn-ea"/>
                          <a:cs typeface="+mn-cs"/>
                        </a:rPr>
                        <a:t>32,7%</a:t>
                      </a:r>
                    </a:p>
                  </a:txBody>
                  <a:tcPr marL="9525" marR="9525" marT="9525" marB="0" anchor="b"/>
                </a:tc>
              </a:tr>
              <a:tr h="378652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5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2.129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671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kern="1200" dirty="0">
                          <a:solidFill>
                            <a:srgbClr val="2B0AB6"/>
                          </a:solidFill>
                          <a:latin typeface="+mn-lt"/>
                          <a:ea typeface="+mn-ea"/>
                          <a:cs typeface="+mn-cs"/>
                        </a:rPr>
                        <a:t>31,5%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>
          <a:xfrm>
            <a:off x="107504" y="6525344"/>
            <a:ext cx="8568952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dirty="0" smtClean="0">
                <a:solidFill>
                  <a:prstClr val="white"/>
                </a:solidFill>
              </a:rPr>
              <a:t>Cogito ….ergo work                                   				                19 marzo 2018</a:t>
            </a:r>
            <a:endParaRPr lang="it-IT" sz="1600" dirty="0">
              <a:solidFill>
                <a:prstClr val="white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751332" y="1758596"/>
            <a:ext cx="2304256" cy="227754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609D"/>
                </a:solidFill>
              </a:rPr>
              <a:t>2</a:t>
            </a:r>
            <a:r>
              <a:rPr lang="it-IT" b="1" smtClean="0">
                <a:solidFill>
                  <a:srgbClr val="00609D"/>
                </a:solidFill>
              </a:rPr>
              <a:t>/5 </a:t>
            </a:r>
            <a:r>
              <a:rPr lang="it-IT" b="1" dirty="0" smtClean="0">
                <a:solidFill>
                  <a:srgbClr val="00609D"/>
                </a:solidFill>
              </a:rPr>
              <a:t>dei laureati triennali totali prosegue gli studi </a:t>
            </a:r>
          </a:p>
          <a:p>
            <a:pPr algn="ctr"/>
            <a:r>
              <a:rPr lang="it-IT" b="1" dirty="0" smtClean="0">
                <a:solidFill>
                  <a:srgbClr val="00609D"/>
                </a:solidFill>
              </a:rPr>
              <a:t>in UC mentre una ulteriore %, </a:t>
            </a:r>
            <a:r>
              <a:rPr lang="it-IT" sz="1600" b="1" dirty="0" smtClean="0">
                <a:solidFill>
                  <a:srgbClr val="00609D"/>
                </a:solidFill>
              </a:rPr>
              <a:t>che non è possibile misurare </a:t>
            </a:r>
          </a:p>
          <a:p>
            <a:pPr algn="ctr"/>
            <a:r>
              <a:rPr lang="it-IT" sz="1600" b="1" dirty="0" smtClean="0">
                <a:solidFill>
                  <a:srgbClr val="00609D"/>
                </a:solidFill>
              </a:rPr>
              <a:t>con  precisione,</a:t>
            </a:r>
            <a:r>
              <a:rPr lang="it-IT" b="1" dirty="0" smtClean="0">
                <a:solidFill>
                  <a:srgbClr val="00609D"/>
                </a:solidFill>
              </a:rPr>
              <a:t> </a:t>
            </a:r>
          </a:p>
          <a:p>
            <a:pPr algn="ctr"/>
            <a:r>
              <a:rPr lang="it-IT" b="1" dirty="0" smtClean="0">
                <a:solidFill>
                  <a:srgbClr val="00609D"/>
                </a:solidFill>
              </a:rPr>
              <a:t>presso altri atenei</a:t>
            </a:r>
            <a:endParaRPr lang="it-IT" b="1" dirty="0">
              <a:solidFill>
                <a:srgbClr val="00609D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318011" y="1372126"/>
            <a:ext cx="1170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00609D"/>
                </a:solidFill>
              </a:rPr>
              <a:t>Nota Bene</a:t>
            </a:r>
            <a:endParaRPr lang="it-IT" dirty="0">
              <a:solidFill>
                <a:srgbClr val="00609D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7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987824" y="23536"/>
            <a:ext cx="6156176" cy="1245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err="1" smtClean="0">
                <a:solidFill>
                  <a:prstClr val="white"/>
                </a:solidFill>
              </a:rPr>
              <a:t>Percentuale</a:t>
            </a:r>
            <a:r>
              <a:rPr lang="en-US" sz="2400" dirty="0" smtClean="0">
                <a:solidFill>
                  <a:prstClr val="white"/>
                </a:solidFill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</a:rPr>
              <a:t>degli</a:t>
            </a:r>
            <a:r>
              <a:rPr lang="en-US" sz="2400" dirty="0" smtClean="0">
                <a:solidFill>
                  <a:prstClr val="white"/>
                </a:solidFill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</a:rPr>
              <a:t>occupati</a:t>
            </a:r>
            <a:r>
              <a:rPr lang="en-US" sz="2400" dirty="0" smtClean="0">
                <a:solidFill>
                  <a:prstClr val="white"/>
                </a:solidFill>
              </a:rPr>
              <a:t> a 1, 3 e 5 </a:t>
            </a:r>
            <a:r>
              <a:rPr lang="en-US" sz="2400" dirty="0" err="1" smtClean="0">
                <a:solidFill>
                  <a:prstClr val="white"/>
                </a:solidFill>
              </a:rPr>
              <a:t>anni</a:t>
            </a:r>
            <a:endParaRPr lang="en-US" sz="24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804248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prstClr val="white"/>
                </a:solidFill>
              </a:rPr>
              <a:pPr/>
              <a:t>18</a:t>
            </a:fld>
            <a:endParaRPr lang="it-IT" dirty="0">
              <a:solidFill>
                <a:prstClr val="white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325399"/>
              </p:ext>
            </p:extLst>
          </p:nvPr>
        </p:nvGraphicFramePr>
        <p:xfrm>
          <a:off x="2555776" y="1628800"/>
          <a:ext cx="4572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Lauree Triennali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anni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%</a:t>
                      </a:r>
                      <a:r>
                        <a:rPr lang="it-IT" baseline="0" dirty="0" smtClean="0">
                          <a:solidFill>
                            <a:srgbClr val="2B0AB6"/>
                          </a:solidFill>
                        </a:rPr>
                        <a:t> lavora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% non lavora ma cerca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1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55%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45%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3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76%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24%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5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88%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12%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482717"/>
              </p:ext>
            </p:extLst>
          </p:nvPr>
        </p:nvGraphicFramePr>
        <p:xfrm>
          <a:off x="2483768" y="4077072"/>
          <a:ext cx="4680519" cy="212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0173"/>
                <a:gridCol w="1560173"/>
                <a:gridCol w="1560173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Lauree Magistrali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anni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%</a:t>
                      </a:r>
                      <a:r>
                        <a:rPr lang="it-IT" baseline="0" dirty="0" smtClean="0">
                          <a:solidFill>
                            <a:srgbClr val="2B0AB6"/>
                          </a:solidFill>
                        </a:rPr>
                        <a:t> lavora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% non lavora ma cerca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1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69%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31%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3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76%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24%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5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88%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rgbClr val="2B0AB6"/>
                          </a:solidFill>
                        </a:rPr>
                        <a:t>12%</a:t>
                      </a:r>
                      <a:endParaRPr lang="it-IT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olo 1"/>
          <p:cNvSpPr txBox="1">
            <a:spLocks/>
          </p:cNvSpPr>
          <p:nvPr/>
        </p:nvSpPr>
        <p:spPr>
          <a:xfrm>
            <a:off x="107504" y="6525344"/>
            <a:ext cx="8568952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dirty="0" smtClean="0">
                <a:solidFill>
                  <a:prstClr val="white"/>
                </a:solidFill>
              </a:rPr>
              <a:t>Cogito ….ergo work                                   				                19 marzo 2018</a:t>
            </a:r>
            <a:endParaRPr lang="it-IT" sz="16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735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71034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prstClr val="white"/>
                </a:solidFill>
              </a:rPr>
              <a:pPr/>
              <a:t>19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972440" y="188640"/>
            <a:ext cx="6156176" cy="99192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prstClr val="white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369021"/>
              </p:ext>
            </p:extLst>
          </p:nvPr>
        </p:nvGraphicFramePr>
        <p:xfrm>
          <a:off x="359532" y="2348880"/>
          <a:ext cx="806489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3263"/>
                <a:gridCol w="1429425"/>
                <a:gridCol w="1872208"/>
              </a:tblGrid>
              <a:tr h="337321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Milano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Brescia</a:t>
                      </a:r>
                      <a:endParaRPr lang="it-IT" dirty="0"/>
                    </a:p>
                  </a:txBody>
                  <a:tcPr/>
                </a:tc>
              </a:tr>
              <a:tr h="5267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1" i="0" kern="1200" dirty="0" smtClean="0">
                        <a:solidFill>
                          <a:srgbClr val="2B0AB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i="0" kern="1200" dirty="0" smtClean="0">
                          <a:solidFill>
                            <a:srgbClr val="2B0AB6"/>
                          </a:solidFill>
                          <a:latin typeface="+mn-lt"/>
                          <a:ea typeface="+mn-ea"/>
                          <a:cs typeface="+mn-cs"/>
                        </a:rPr>
                        <a:t>Lauree Triennali</a:t>
                      </a:r>
                    </a:p>
                    <a:p>
                      <a:pPr marL="0" algn="ctr" defTabSz="914400" rtl="0" eaLnBrk="1" latinLnBrk="0" hangingPunct="1"/>
                      <a:endParaRPr lang="it-IT" sz="2400" b="1" i="0" kern="1200" dirty="0">
                        <a:solidFill>
                          <a:srgbClr val="2B0AB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2B0AB6"/>
                          </a:solidFill>
                        </a:rPr>
                        <a:t>4,3</a:t>
                      </a:r>
                      <a:endParaRPr lang="it-IT" sz="2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2B0AB6"/>
                          </a:solidFill>
                        </a:rPr>
                        <a:t>5,4</a:t>
                      </a:r>
                      <a:endParaRPr lang="it-IT" sz="2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526775">
                <a:tc>
                  <a:txBody>
                    <a:bodyPr/>
                    <a:lstStyle/>
                    <a:p>
                      <a:pPr algn="ctr"/>
                      <a:endParaRPr lang="it-IT" sz="2400" b="1" i="0" dirty="0" smtClean="0">
                        <a:solidFill>
                          <a:srgbClr val="2B0AB6"/>
                        </a:solidFill>
                      </a:endParaRPr>
                    </a:p>
                    <a:p>
                      <a:pPr algn="ctr"/>
                      <a:r>
                        <a:rPr lang="it-IT" sz="2400" b="1" i="0" dirty="0" smtClean="0">
                          <a:solidFill>
                            <a:srgbClr val="2B0AB6"/>
                          </a:solidFill>
                        </a:rPr>
                        <a:t>Lauree</a:t>
                      </a:r>
                      <a:r>
                        <a:rPr lang="it-IT" sz="2400" b="1" i="0" baseline="0" dirty="0" smtClean="0">
                          <a:solidFill>
                            <a:srgbClr val="2B0AB6"/>
                          </a:solidFill>
                        </a:rPr>
                        <a:t> Magistrali</a:t>
                      </a:r>
                    </a:p>
                    <a:p>
                      <a:pPr algn="ctr"/>
                      <a:endParaRPr lang="it-IT" sz="2400" b="1" i="0" dirty="0">
                        <a:solidFill>
                          <a:srgbClr val="2B0AB6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2B0AB6"/>
                          </a:solidFill>
                        </a:rPr>
                        <a:t>4,7</a:t>
                      </a:r>
                      <a:endParaRPr lang="it-IT" sz="2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 smtClean="0">
                          <a:solidFill>
                            <a:srgbClr val="2B0AB6"/>
                          </a:solidFill>
                        </a:rPr>
                        <a:t>6,3</a:t>
                      </a:r>
                      <a:endParaRPr lang="it-IT" sz="2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itolo 1"/>
          <p:cNvSpPr txBox="1">
            <a:spLocks/>
          </p:cNvSpPr>
          <p:nvPr/>
        </p:nvSpPr>
        <p:spPr>
          <a:xfrm>
            <a:off x="2987824" y="348841"/>
            <a:ext cx="6156176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prstClr val="white"/>
                </a:solidFill>
              </a:rPr>
              <a:t>Tempo impiegato per trovare lavoro</a:t>
            </a:r>
          </a:p>
          <a:p>
            <a:r>
              <a:rPr lang="it-IT" sz="2400" dirty="0" smtClean="0">
                <a:solidFill>
                  <a:prstClr val="white"/>
                </a:solidFill>
              </a:rPr>
              <a:t>Laureati ad 1 anno</a:t>
            </a:r>
            <a:endParaRPr lang="it-IT" sz="2400" dirty="0">
              <a:solidFill>
                <a:prstClr val="white"/>
              </a:solidFill>
            </a:endParaRPr>
          </a:p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7504" y="6485274"/>
            <a:ext cx="8568952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dirty="0" smtClean="0">
                <a:solidFill>
                  <a:prstClr val="white"/>
                </a:solidFill>
              </a:rPr>
              <a:t>Cogito ….ergo work                                   				                19 marzo 2018</a:t>
            </a:r>
            <a:endParaRPr lang="it-IT" sz="1600" dirty="0">
              <a:solidFill>
                <a:prstClr val="white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851920" y="1628800"/>
            <a:ext cx="1905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2B0AB6"/>
                </a:solidFill>
              </a:rPr>
              <a:t>Valori </a:t>
            </a:r>
            <a:r>
              <a:rPr lang="it-IT" sz="2400" b="1" i="1" dirty="0">
                <a:solidFill>
                  <a:srgbClr val="2B0AB6"/>
                </a:solidFill>
              </a:rPr>
              <a:t>in </a:t>
            </a:r>
            <a:r>
              <a:rPr lang="it-IT" sz="2400" b="1" i="1" dirty="0" smtClean="0">
                <a:solidFill>
                  <a:srgbClr val="2B0AB6"/>
                </a:solidFill>
              </a:rPr>
              <a:t>mesi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938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Indice</a:t>
            </a:r>
            <a:endParaRPr lang="it-IT" dirty="0"/>
          </a:p>
        </p:txBody>
      </p:sp>
      <p:sp>
        <p:nvSpPr>
          <p:cNvPr id="3" name="TextBox 11"/>
          <p:cNvSpPr txBox="1"/>
          <p:nvPr/>
        </p:nvSpPr>
        <p:spPr>
          <a:xfrm>
            <a:off x="1914547" y="1925928"/>
            <a:ext cx="4322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Cosa</a:t>
            </a:r>
            <a:r>
              <a:rPr lang="en-US" sz="2000" dirty="0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chiedono</a:t>
            </a:r>
            <a:r>
              <a:rPr lang="en-US" sz="2000" dirty="0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2000" dirty="0" err="1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aziende</a:t>
            </a:r>
            <a:endParaRPr lang="en-US" sz="2000" dirty="0" smtClean="0">
              <a:solidFill>
                <a:srgbClr val="2B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13"/>
          <p:cNvSpPr/>
          <p:nvPr/>
        </p:nvSpPr>
        <p:spPr>
          <a:xfrm>
            <a:off x="566370" y="1663135"/>
            <a:ext cx="584268" cy="535504"/>
          </a:xfrm>
          <a:prstGeom prst="ellipse">
            <a:avLst/>
          </a:prstGeom>
          <a:solidFill>
            <a:srgbClr val="006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Dosis" panose="02010503020202060003" pitchFamily="2" charset="0"/>
              </a:rPr>
              <a:t>1</a:t>
            </a:r>
            <a:endParaRPr lang="en-US" b="1" dirty="0">
              <a:latin typeface="Dosis" panose="02010503020202060003" pitchFamily="2" charset="0"/>
            </a:endParaRPr>
          </a:p>
        </p:txBody>
      </p:sp>
      <p:sp>
        <p:nvSpPr>
          <p:cNvPr id="5" name="Oval 14"/>
          <p:cNvSpPr/>
          <p:nvPr/>
        </p:nvSpPr>
        <p:spPr>
          <a:xfrm>
            <a:off x="511182" y="2476694"/>
            <a:ext cx="604434" cy="558157"/>
          </a:xfrm>
          <a:prstGeom prst="ellipse">
            <a:avLst/>
          </a:prstGeom>
          <a:solidFill>
            <a:srgbClr val="006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Dosis" panose="02010503020202060003" pitchFamily="2" charset="0"/>
              </a:rPr>
              <a:t>2</a:t>
            </a:r>
            <a:endParaRPr lang="en-US" b="1" dirty="0">
              <a:latin typeface="Dosis" panose="02010503020202060003" pitchFamily="2" charset="0"/>
            </a:endParaRPr>
          </a:p>
        </p:txBody>
      </p:sp>
      <p:sp>
        <p:nvSpPr>
          <p:cNvPr id="6" name="Oval 15"/>
          <p:cNvSpPr/>
          <p:nvPr/>
        </p:nvSpPr>
        <p:spPr>
          <a:xfrm>
            <a:off x="511182" y="3188128"/>
            <a:ext cx="578563" cy="584535"/>
          </a:xfrm>
          <a:prstGeom prst="ellipse">
            <a:avLst/>
          </a:prstGeom>
          <a:solidFill>
            <a:srgbClr val="006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Dosis" panose="02010503020202060003" pitchFamily="2" charset="0"/>
              </a:rPr>
              <a:t>3</a:t>
            </a:r>
            <a:endParaRPr lang="en-US" b="1" dirty="0">
              <a:latin typeface="Dosis" panose="02010503020202060003" pitchFamily="2" charset="0"/>
            </a:endParaRPr>
          </a:p>
        </p:txBody>
      </p:sp>
      <p:grpSp>
        <p:nvGrpSpPr>
          <p:cNvPr id="13" name="Group 2"/>
          <p:cNvGrpSpPr/>
          <p:nvPr/>
        </p:nvGrpSpPr>
        <p:grpSpPr>
          <a:xfrm>
            <a:off x="1122537" y="2101545"/>
            <a:ext cx="5431316" cy="306130"/>
            <a:chOff x="934623" y="2026789"/>
            <a:chExt cx="3610317" cy="306130"/>
          </a:xfrm>
        </p:grpSpPr>
        <p:cxnSp>
          <p:nvCxnSpPr>
            <p:cNvPr id="14" name="Straight Connector 3"/>
            <p:cNvCxnSpPr/>
            <p:nvPr/>
          </p:nvCxnSpPr>
          <p:spPr>
            <a:xfrm>
              <a:off x="934623" y="2026789"/>
              <a:ext cx="317613" cy="294467"/>
            </a:xfrm>
            <a:prstGeom prst="line">
              <a:avLst/>
            </a:prstGeom>
            <a:ln w="9525">
              <a:solidFill>
                <a:srgbClr val="D8A9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22"/>
            <p:cNvCxnSpPr/>
            <p:nvPr/>
          </p:nvCxnSpPr>
          <p:spPr>
            <a:xfrm>
              <a:off x="1250310" y="2320243"/>
              <a:ext cx="3294630" cy="12676"/>
            </a:xfrm>
            <a:prstGeom prst="line">
              <a:avLst/>
            </a:prstGeom>
            <a:ln w="9525">
              <a:solidFill>
                <a:srgbClr val="D8A9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2"/>
          <p:cNvGrpSpPr/>
          <p:nvPr/>
        </p:nvGrpSpPr>
        <p:grpSpPr>
          <a:xfrm>
            <a:off x="1065857" y="2912564"/>
            <a:ext cx="5467056" cy="306130"/>
            <a:chOff x="934623" y="2026789"/>
            <a:chExt cx="3610317" cy="306130"/>
          </a:xfrm>
        </p:grpSpPr>
        <p:cxnSp>
          <p:nvCxnSpPr>
            <p:cNvPr id="18" name="Straight Connector 3"/>
            <p:cNvCxnSpPr/>
            <p:nvPr/>
          </p:nvCxnSpPr>
          <p:spPr>
            <a:xfrm>
              <a:off x="934623" y="2026789"/>
              <a:ext cx="317613" cy="294467"/>
            </a:xfrm>
            <a:prstGeom prst="line">
              <a:avLst/>
            </a:prstGeom>
            <a:ln w="9525">
              <a:solidFill>
                <a:srgbClr val="D8A9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2"/>
            <p:cNvCxnSpPr/>
            <p:nvPr/>
          </p:nvCxnSpPr>
          <p:spPr>
            <a:xfrm>
              <a:off x="1250310" y="2320243"/>
              <a:ext cx="3294630" cy="12676"/>
            </a:xfrm>
            <a:prstGeom prst="line">
              <a:avLst/>
            </a:prstGeom>
            <a:ln w="9525">
              <a:solidFill>
                <a:srgbClr val="D8A9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2"/>
          <p:cNvGrpSpPr/>
          <p:nvPr/>
        </p:nvGrpSpPr>
        <p:grpSpPr>
          <a:xfrm>
            <a:off x="1115616" y="3524341"/>
            <a:ext cx="5510466" cy="366448"/>
            <a:chOff x="934623" y="3123243"/>
            <a:chExt cx="3652058" cy="366448"/>
          </a:xfrm>
        </p:grpSpPr>
        <p:cxnSp>
          <p:nvCxnSpPr>
            <p:cNvPr id="21" name="Straight Connector 3"/>
            <p:cNvCxnSpPr/>
            <p:nvPr/>
          </p:nvCxnSpPr>
          <p:spPr>
            <a:xfrm>
              <a:off x="934623" y="3123243"/>
              <a:ext cx="357428" cy="366448"/>
            </a:xfrm>
            <a:prstGeom prst="line">
              <a:avLst/>
            </a:prstGeom>
            <a:ln w="9525">
              <a:solidFill>
                <a:srgbClr val="D8A9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2"/>
            <p:cNvCxnSpPr/>
            <p:nvPr/>
          </p:nvCxnSpPr>
          <p:spPr>
            <a:xfrm>
              <a:off x="1292051" y="3477015"/>
              <a:ext cx="3294630" cy="12676"/>
            </a:xfrm>
            <a:prstGeom prst="line">
              <a:avLst/>
            </a:prstGeom>
            <a:ln w="9525">
              <a:solidFill>
                <a:srgbClr val="D8A9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>
          <a:xfrm>
            <a:off x="6591096" y="64826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rgbClr val="FFFFFF"/>
                </a:solidFill>
              </a:rPr>
              <a:t>2</a:t>
            </a:fld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23" name="Oval 15"/>
          <p:cNvSpPr/>
          <p:nvPr/>
        </p:nvSpPr>
        <p:spPr>
          <a:xfrm>
            <a:off x="520880" y="3957977"/>
            <a:ext cx="585037" cy="542595"/>
          </a:xfrm>
          <a:prstGeom prst="ellipse">
            <a:avLst/>
          </a:prstGeom>
          <a:solidFill>
            <a:srgbClr val="006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Dosis" panose="02010503020202060003" pitchFamily="2" charset="0"/>
              </a:rPr>
              <a:t>4</a:t>
            </a:r>
            <a:endParaRPr lang="en-US" b="1" dirty="0">
              <a:latin typeface="Dosis" panose="02010503020202060003" pitchFamily="2" charset="0"/>
            </a:endParaRPr>
          </a:p>
        </p:txBody>
      </p:sp>
      <p:grpSp>
        <p:nvGrpSpPr>
          <p:cNvPr id="29" name="Group 2"/>
          <p:cNvGrpSpPr/>
          <p:nvPr/>
        </p:nvGrpSpPr>
        <p:grpSpPr>
          <a:xfrm>
            <a:off x="1115616" y="4315906"/>
            <a:ext cx="5510466" cy="366448"/>
            <a:chOff x="934623" y="3123243"/>
            <a:chExt cx="3652058" cy="366448"/>
          </a:xfrm>
        </p:grpSpPr>
        <p:cxnSp>
          <p:nvCxnSpPr>
            <p:cNvPr id="30" name="Straight Connector 3"/>
            <p:cNvCxnSpPr/>
            <p:nvPr/>
          </p:nvCxnSpPr>
          <p:spPr>
            <a:xfrm>
              <a:off x="934623" y="3123243"/>
              <a:ext cx="357428" cy="366448"/>
            </a:xfrm>
            <a:prstGeom prst="line">
              <a:avLst/>
            </a:prstGeom>
            <a:ln w="9525">
              <a:solidFill>
                <a:srgbClr val="D8A9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2"/>
            <p:cNvCxnSpPr/>
            <p:nvPr/>
          </p:nvCxnSpPr>
          <p:spPr>
            <a:xfrm>
              <a:off x="1292051" y="3477015"/>
              <a:ext cx="3294630" cy="12676"/>
            </a:xfrm>
            <a:prstGeom prst="line">
              <a:avLst/>
            </a:prstGeom>
            <a:ln w="9525">
              <a:solidFill>
                <a:srgbClr val="D8A91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11"/>
          <p:cNvSpPr txBox="1"/>
          <p:nvPr/>
        </p:nvSpPr>
        <p:spPr>
          <a:xfrm>
            <a:off x="1907704" y="3356672"/>
            <a:ext cx="5184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Sbocchi</a:t>
            </a:r>
            <a:r>
              <a:rPr lang="en-US" sz="2000" dirty="0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lavorativi</a:t>
            </a:r>
            <a:r>
              <a:rPr lang="en-US" sz="2000" dirty="0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effettivi</a:t>
            </a:r>
            <a:r>
              <a:rPr lang="en-US" sz="2000" dirty="0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sz="2000" dirty="0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laureati</a:t>
            </a:r>
            <a:endParaRPr lang="en-US" sz="2000" dirty="0" smtClean="0">
              <a:solidFill>
                <a:srgbClr val="2B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10"/>
          <p:cNvSpPr txBox="1"/>
          <p:nvPr/>
        </p:nvSpPr>
        <p:spPr>
          <a:xfrm>
            <a:off x="1949411" y="4149080"/>
            <a:ext cx="6078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dirty="0" err="1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Attrezzi</a:t>
            </a:r>
            <a:r>
              <a:rPr lang="en-US" sz="2000" dirty="0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per </a:t>
            </a:r>
            <a:r>
              <a:rPr lang="en-US" sz="2000" dirty="0" err="1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incontrare</a:t>
            </a:r>
            <a:r>
              <a:rPr lang="en-US" sz="2000" dirty="0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2000" dirty="0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Mondo del </a:t>
            </a:r>
            <a:r>
              <a:rPr lang="en-US" sz="2000" dirty="0" err="1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lavoro</a:t>
            </a:r>
            <a:endParaRPr lang="en-US" sz="2000" dirty="0">
              <a:solidFill>
                <a:srgbClr val="2B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11"/>
          <p:cNvSpPr txBox="1"/>
          <p:nvPr/>
        </p:nvSpPr>
        <p:spPr>
          <a:xfrm>
            <a:off x="1907704" y="2634741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Problemi</a:t>
            </a:r>
            <a:r>
              <a:rPr lang="en-US" sz="2000" dirty="0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</a:t>
            </a:r>
            <a:r>
              <a:rPr lang="en-US" sz="2000" dirty="0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rapporto</a:t>
            </a:r>
            <a:r>
              <a:rPr lang="en-US" sz="2000" dirty="0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Studenti</a:t>
            </a:r>
            <a:r>
              <a:rPr lang="en-US" sz="2000" dirty="0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Mondo </a:t>
            </a:r>
            <a:r>
              <a:rPr lang="en-US" sz="2000" dirty="0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n-US" sz="2000" dirty="0" err="1" smtClean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lavoro</a:t>
            </a:r>
            <a:endParaRPr lang="en-US" sz="2000" dirty="0" smtClean="0">
              <a:solidFill>
                <a:srgbClr val="2B0A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olo 1"/>
          <p:cNvSpPr txBox="1">
            <a:spLocks/>
          </p:cNvSpPr>
          <p:nvPr/>
        </p:nvSpPr>
        <p:spPr>
          <a:xfrm>
            <a:off x="0" y="6477282"/>
            <a:ext cx="8568952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dirty="0" smtClean="0">
                <a:solidFill>
                  <a:prstClr val="white"/>
                </a:solidFill>
              </a:rPr>
              <a:t>Cogito ….ergo work                                   				                19 marzo 2018</a:t>
            </a:r>
            <a:endParaRPr lang="it-IT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2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71034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prstClr val="white"/>
                </a:solidFill>
              </a:rPr>
              <a:pPr/>
              <a:t>20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972440" y="188640"/>
            <a:ext cx="6156176" cy="99192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2987824" y="348841"/>
            <a:ext cx="6156176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prstClr val="white"/>
                </a:solidFill>
              </a:rPr>
              <a:t>Retribuzione media mensile netta</a:t>
            </a:r>
          </a:p>
          <a:p>
            <a:r>
              <a:rPr lang="it-IT" sz="2400" dirty="0" smtClean="0">
                <a:solidFill>
                  <a:prstClr val="white"/>
                </a:solidFill>
              </a:rPr>
              <a:t>Indagini anni </a:t>
            </a:r>
            <a:r>
              <a:rPr lang="it-IT" sz="2400" dirty="0">
                <a:solidFill>
                  <a:prstClr val="white"/>
                </a:solidFill>
              </a:rPr>
              <a:t>2012 - 2016</a:t>
            </a:r>
          </a:p>
          <a:p>
            <a:endParaRPr lang="it-IT" dirty="0">
              <a:solidFill>
                <a:prstClr val="white"/>
              </a:solidFill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590750"/>
              </p:ext>
            </p:extLst>
          </p:nvPr>
        </p:nvGraphicFramePr>
        <p:xfrm>
          <a:off x="611560" y="2118036"/>
          <a:ext cx="7920880" cy="1598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7007"/>
                <a:gridCol w="1229102"/>
                <a:gridCol w="1297386"/>
                <a:gridCol w="1297385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Lauree</a:t>
                      </a:r>
                      <a:r>
                        <a:rPr lang="it-IT" sz="1800" baseline="0" dirty="0" smtClean="0"/>
                        <a:t> Triennali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 anno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 anni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5 anni</a:t>
                      </a:r>
                      <a:endParaRPr lang="it-IT" sz="1800" dirty="0"/>
                    </a:p>
                  </a:txBody>
                  <a:tcPr anchor="ctr"/>
                </a:tc>
              </a:tr>
              <a:tr h="578362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rgbClr val="2B0AB6"/>
                          </a:solidFill>
                        </a:rPr>
                        <a:t>Milano</a:t>
                      </a:r>
                      <a:endParaRPr lang="it-IT" sz="24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801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1.163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1.304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51657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rgbClr val="2B0AB6"/>
                          </a:solidFill>
                        </a:rPr>
                        <a:t>Brescia</a:t>
                      </a:r>
                      <a:endParaRPr lang="it-IT" sz="24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762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981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1.085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941323"/>
              </p:ext>
            </p:extLst>
          </p:nvPr>
        </p:nvGraphicFramePr>
        <p:xfrm>
          <a:off x="683568" y="4149080"/>
          <a:ext cx="7920880" cy="181502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97007"/>
                <a:gridCol w="1229102"/>
                <a:gridCol w="1297386"/>
                <a:gridCol w="1297385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Lauree</a:t>
                      </a:r>
                      <a:r>
                        <a:rPr lang="it-IT" sz="1800" baseline="0" dirty="0" smtClean="0"/>
                        <a:t> Magistrali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 anno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 anni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5 anni</a:t>
                      </a:r>
                      <a:endParaRPr lang="it-IT" sz="1800" dirty="0"/>
                    </a:p>
                  </a:txBody>
                  <a:tcPr anchor="ctr"/>
                </a:tc>
              </a:tr>
              <a:tr h="578362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rgbClr val="2B0AB6"/>
                          </a:solidFill>
                        </a:rPr>
                        <a:t>Milano</a:t>
                      </a:r>
                      <a:endParaRPr lang="it-IT" sz="24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964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1.189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1.362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516579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>
                          <a:solidFill>
                            <a:srgbClr val="2B0AB6"/>
                          </a:solidFill>
                        </a:rPr>
                        <a:t>Brescia</a:t>
                      </a:r>
                      <a:endParaRPr lang="it-IT" sz="24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986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1.113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1.149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3779912" y="1533267"/>
            <a:ext cx="1455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rgbClr val="2B0AB6"/>
                </a:solidFill>
              </a:rPr>
              <a:t>Valori in €</a:t>
            </a:r>
            <a:endParaRPr lang="it-IT" sz="2400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107504" y="6485274"/>
            <a:ext cx="8568952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dirty="0" smtClean="0">
                <a:solidFill>
                  <a:prstClr val="white"/>
                </a:solidFill>
              </a:rPr>
              <a:t>Cogito ….ergo work                                   				                19 marzo 2018</a:t>
            </a:r>
            <a:endParaRPr lang="it-IT" sz="16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819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71034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prstClr val="white"/>
                </a:solidFill>
              </a:rPr>
              <a:pPr/>
              <a:t>21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2987824" y="348841"/>
            <a:ext cx="6156176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prstClr val="white"/>
                </a:solidFill>
              </a:rPr>
              <a:t>In quali settori lavorano</a:t>
            </a:r>
          </a:p>
          <a:p>
            <a:r>
              <a:rPr lang="it-IT" sz="2400" dirty="0" smtClean="0">
                <a:solidFill>
                  <a:prstClr val="white"/>
                </a:solidFill>
              </a:rPr>
              <a:t>Laureati triennali</a:t>
            </a:r>
            <a:endParaRPr lang="it-IT" sz="2400" dirty="0">
              <a:solidFill>
                <a:prstClr val="white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036068"/>
              </p:ext>
            </p:extLst>
          </p:nvPr>
        </p:nvGraphicFramePr>
        <p:xfrm>
          <a:off x="323528" y="1916832"/>
          <a:ext cx="8712968" cy="4519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363"/>
                <a:gridCol w="1557173"/>
                <a:gridCol w="1884449"/>
                <a:gridCol w="2003983"/>
              </a:tblGrid>
              <a:tr h="376475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/>
                </a:tc>
              </a:tr>
              <a:tr h="36470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Editoria,</a:t>
                      </a:r>
                      <a:r>
                        <a:rPr lang="it-IT" sz="1400" baseline="0" dirty="0" smtClean="0">
                          <a:solidFill>
                            <a:srgbClr val="2B0AB6"/>
                          </a:solidFill>
                        </a:rPr>
                        <a:t> mass-media, cinema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20,9%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14,6%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15,7%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13729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Agenzie di P.R.,</a:t>
                      </a:r>
                      <a:r>
                        <a:rPr lang="it-IT" sz="1400" baseline="0" dirty="0" smtClean="0">
                          <a:solidFill>
                            <a:srgbClr val="2B0AB6"/>
                          </a:solidFill>
                        </a:rPr>
                        <a:t> comunicazione, promozione e pubblicità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15,8%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12,5%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12,1%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13729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Commercio e grande distribuzione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8,4%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14,9%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13,9%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36069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Beni culturali,</a:t>
                      </a:r>
                      <a:r>
                        <a:rPr lang="it-IT" sz="1400" baseline="0" dirty="0" smtClean="0">
                          <a:solidFill>
                            <a:srgbClr val="2B0AB6"/>
                          </a:solidFill>
                        </a:rPr>
                        <a:t> artistici, archeologici e archivistici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7,1%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9,1%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6,5%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13729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Scuola formazione e orientamento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6,1%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7,3%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7,1%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13729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Moda e attività connesse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5,5%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--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--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36069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Turismo, alberghi e ristoranti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4,5%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3,4%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3,8%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13729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Sport e intrattenimento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4,2%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5,8%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4,1%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13729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Servizi per le imprese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2,9%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2,7%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2,1%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13729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Web,</a:t>
                      </a:r>
                      <a:r>
                        <a:rPr lang="it-IT" sz="1400" baseline="0" dirty="0" smtClean="0">
                          <a:solidFill>
                            <a:srgbClr val="2B0AB6"/>
                          </a:solidFill>
                        </a:rPr>
                        <a:t> informatica telecomunicazioni e attività connesse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2,9%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6,4%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8%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1881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Servizi</a:t>
                      </a:r>
                      <a:r>
                        <a:rPr lang="it-IT" sz="1400" baseline="0" dirty="0" smtClean="0">
                          <a:solidFill>
                            <a:srgbClr val="2B0AB6"/>
                          </a:solidFill>
                        </a:rPr>
                        <a:t> socio-assistenziali e alla persona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2,6%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1,8%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2,1%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777971"/>
              </p:ext>
            </p:extLst>
          </p:nvPr>
        </p:nvGraphicFramePr>
        <p:xfrm>
          <a:off x="323528" y="1412776"/>
          <a:ext cx="871296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  <a:gridCol w="1584176"/>
                <a:gridCol w="1855406"/>
                <a:gridCol w="2033026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Base rispondenti</a:t>
                      </a:r>
                      <a:endParaRPr lang="it-IT" dirty="0"/>
                    </a:p>
                  </a:txBody>
                  <a:tcPr>
                    <a:solidFill>
                      <a:srgbClr val="D8A91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311</a:t>
                      </a:r>
                      <a:endParaRPr lang="it-IT" dirty="0"/>
                    </a:p>
                  </a:txBody>
                  <a:tcPr>
                    <a:solidFill>
                      <a:srgbClr val="D8A91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328</a:t>
                      </a:r>
                      <a:endParaRPr lang="it-IT" dirty="0"/>
                    </a:p>
                  </a:txBody>
                  <a:tcPr>
                    <a:solidFill>
                      <a:srgbClr val="D8A91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338</a:t>
                      </a:r>
                      <a:endParaRPr lang="it-IT" dirty="0"/>
                    </a:p>
                  </a:txBody>
                  <a:tcPr>
                    <a:solidFill>
                      <a:srgbClr val="D8A915"/>
                    </a:solidFill>
                  </a:tcPr>
                </a:tc>
              </a:tr>
            </a:tbl>
          </a:graphicData>
        </a:graphic>
      </p:graphicFrame>
      <p:sp>
        <p:nvSpPr>
          <p:cNvPr id="7" name="Titolo 1"/>
          <p:cNvSpPr txBox="1">
            <a:spLocks/>
          </p:cNvSpPr>
          <p:nvPr/>
        </p:nvSpPr>
        <p:spPr>
          <a:xfrm>
            <a:off x="107504" y="6525344"/>
            <a:ext cx="8568952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dirty="0" smtClean="0">
                <a:solidFill>
                  <a:prstClr val="white"/>
                </a:solidFill>
              </a:rPr>
              <a:t>Cogito ….ergo work                                   				                19 marzo 2018</a:t>
            </a:r>
            <a:endParaRPr lang="it-IT" sz="16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04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71034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prstClr val="white"/>
                </a:solidFill>
              </a:rPr>
              <a:pPr/>
              <a:t>22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2987824" y="348841"/>
            <a:ext cx="6156176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prstClr val="white"/>
                </a:solidFill>
              </a:rPr>
              <a:t>In quali settori lavorano</a:t>
            </a:r>
          </a:p>
          <a:p>
            <a:r>
              <a:rPr lang="it-IT" sz="2400" dirty="0" smtClean="0">
                <a:solidFill>
                  <a:prstClr val="white"/>
                </a:solidFill>
              </a:rPr>
              <a:t>Laureati magistrali</a:t>
            </a:r>
            <a:endParaRPr lang="it-IT" sz="2400" dirty="0">
              <a:solidFill>
                <a:prstClr val="white"/>
              </a:solidFill>
            </a:endParaRP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272076"/>
              </p:ext>
            </p:extLst>
          </p:nvPr>
        </p:nvGraphicFramePr>
        <p:xfrm>
          <a:off x="251520" y="1844824"/>
          <a:ext cx="8712968" cy="45032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6464"/>
                <a:gridCol w="1512168"/>
                <a:gridCol w="1656184"/>
                <a:gridCol w="1368152"/>
              </a:tblGrid>
              <a:tr h="376475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LM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</a:t>
                      </a:r>
                      <a:endParaRPr lang="it-IT" dirty="0"/>
                    </a:p>
                  </a:txBody>
                  <a:tcPr/>
                </a:tc>
              </a:tr>
              <a:tr h="36470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Scuola formazione e</a:t>
                      </a:r>
                      <a:r>
                        <a:rPr lang="it-IT" sz="1400" baseline="0" dirty="0" smtClean="0">
                          <a:solidFill>
                            <a:srgbClr val="2B0AB6"/>
                          </a:solidFill>
                        </a:rPr>
                        <a:t> orientamento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21,2%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23,2%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23,1%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13729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Agenzie di P.R.,</a:t>
                      </a:r>
                      <a:r>
                        <a:rPr lang="it-IT" sz="1400" baseline="0" dirty="0" smtClean="0">
                          <a:solidFill>
                            <a:srgbClr val="2B0AB6"/>
                          </a:solidFill>
                        </a:rPr>
                        <a:t> comunicazione, promozione e pubblicità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13,9%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12,9%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13,2%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13729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Editoria, mass-media,</a:t>
                      </a:r>
                      <a:r>
                        <a:rPr lang="it-IT" sz="1400" baseline="0" dirty="0" smtClean="0">
                          <a:solidFill>
                            <a:srgbClr val="2B0AB6"/>
                          </a:solidFill>
                        </a:rPr>
                        <a:t> cinema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13,2%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12,6%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13,5%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36069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Commercio</a:t>
                      </a:r>
                      <a:r>
                        <a:rPr lang="it-IT" sz="1400" baseline="0" dirty="0" smtClean="0">
                          <a:solidFill>
                            <a:srgbClr val="2B0AB6"/>
                          </a:solidFill>
                        </a:rPr>
                        <a:t> e grande distribuzione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8%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7%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8,9%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13729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Beni culturali, artistici,</a:t>
                      </a:r>
                      <a:r>
                        <a:rPr lang="it-IT" sz="1400" baseline="0" dirty="0" smtClean="0">
                          <a:solidFill>
                            <a:srgbClr val="2B0AB6"/>
                          </a:solidFill>
                        </a:rPr>
                        <a:t> archeologici e archivistici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7,9%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8,4%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8,4%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13729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Web, informatica</a:t>
                      </a:r>
                      <a:r>
                        <a:rPr lang="it-IT" sz="1400" baseline="0" dirty="0" smtClean="0">
                          <a:solidFill>
                            <a:srgbClr val="2B0AB6"/>
                          </a:solidFill>
                        </a:rPr>
                        <a:t> telecomunicazioni e attività connesse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5,6%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3,6%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4,2%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36069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Università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4,5%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6,1%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3,5%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13729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Attività</a:t>
                      </a:r>
                      <a:r>
                        <a:rPr lang="it-IT" sz="1400" baseline="0" dirty="0" smtClean="0">
                          <a:solidFill>
                            <a:srgbClr val="2B0AB6"/>
                          </a:solidFill>
                        </a:rPr>
                        <a:t> finanziarie, assicurative e credito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3,7%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3%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3,5%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13729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Industria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3,2%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4,5%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4,3%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13729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Società</a:t>
                      </a:r>
                      <a:r>
                        <a:rPr lang="it-IT" sz="1400" baseline="0" dirty="0" smtClean="0">
                          <a:solidFill>
                            <a:srgbClr val="2B0AB6"/>
                          </a:solidFill>
                        </a:rPr>
                        <a:t> di consulenza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2,9%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2,6%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2,3%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1881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Servizi</a:t>
                      </a:r>
                      <a:r>
                        <a:rPr lang="it-IT" sz="1400" baseline="0" dirty="0" smtClean="0">
                          <a:solidFill>
                            <a:srgbClr val="2B0AB6"/>
                          </a:solidFill>
                        </a:rPr>
                        <a:t> per le imprese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2,7%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1,9%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2,2%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70588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rgbClr val="2B0AB6"/>
                          </a:solidFill>
                        </a:rPr>
                        <a:t>Turismo,</a:t>
                      </a:r>
                      <a:r>
                        <a:rPr lang="it-IT" sz="1400" baseline="0" dirty="0" smtClean="0">
                          <a:solidFill>
                            <a:srgbClr val="2B0AB6"/>
                          </a:solidFill>
                        </a:rPr>
                        <a:t> alberghi e ristoranti</a:t>
                      </a:r>
                      <a:endParaRPr lang="it-IT" sz="1400" dirty="0">
                        <a:solidFill>
                          <a:srgbClr val="2B0AB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2,1%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2,6%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rgbClr val="2B0AB6"/>
                          </a:solidFill>
                        </a:rPr>
                        <a:t>2,5%</a:t>
                      </a:r>
                      <a:endParaRPr lang="it-IT" sz="14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448564"/>
              </p:ext>
            </p:extLst>
          </p:nvPr>
        </p:nvGraphicFramePr>
        <p:xfrm>
          <a:off x="251520" y="1412776"/>
          <a:ext cx="86882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1512168"/>
                <a:gridCol w="1656184"/>
                <a:gridCol w="1343472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Base rispondenti</a:t>
                      </a:r>
                      <a:endParaRPr lang="it-IT" dirty="0"/>
                    </a:p>
                  </a:txBody>
                  <a:tcPr>
                    <a:solidFill>
                      <a:srgbClr val="D8A91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987</a:t>
                      </a:r>
                      <a:endParaRPr lang="it-IT" dirty="0"/>
                    </a:p>
                  </a:txBody>
                  <a:tcPr>
                    <a:solidFill>
                      <a:srgbClr val="D8A91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689</a:t>
                      </a:r>
                      <a:endParaRPr lang="it-IT" dirty="0"/>
                    </a:p>
                  </a:txBody>
                  <a:tcPr>
                    <a:solidFill>
                      <a:srgbClr val="D8A91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598</a:t>
                      </a:r>
                      <a:endParaRPr lang="it-IT" dirty="0"/>
                    </a:p>
                  </a:txBody>
                  <a:tcPr>
                    <a:solidFill>
                      <a:srgbClr val="D8A915"/>
                    </a:solidFill>
                  </a:tcPr>
                </a:tc>
              </a:tr>
            </a:tbl>
          </a:graphicData>
        </a:graphic>
      </p:graphicFrame>
      <p:sp>
        <p:nvSpPr>
          <p:cNvPr id="6" name="Titolo 1"/>
          <p:cNvSpPr txBox="1">
            <a:spLocks/>
          </p:cNvSpPr>
          <p:nvPr/>
        </p:nvSpPr>
        <p:spPr>
          <a:xfrm>
            <a:off x="107504" y="6525344"/>
            <a:ext cx="8568952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dirty="0" smtClean="0">
                <a:solidFill>
                  <a:prstClr val="white"/>
                </a:solidFill>
              </a:rPr>
              <a:t>Cogito ….ergo work                                   				                19 marzo 2018</a:t>
            </a:r>
            <a:endParaRPr lang="it-IT" sz="16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0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71034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prstClr val="white"/>
                </a:solidFill>
              </a:rPr>
              <a:pPr/>
              <a:t>23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987824" y="348841"/>
            <a:ext cx="6156176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600" dirty="0" smtClean="0">
                <a:solidFill>
                  <a:prstClr val="white"/>
                </a:solidFill>
              </a:rPr>
              <a:t>Quali contratti di lavoro hanno stipulato</a:t>
            </a:r>
          </a:p>
          <a:p>
            <a:r>
              <a:rPr lang="it-IT" sz="2400" dirty="0" smtClean="0">
                <a:solidFill>
                  <a:prstClr val="white"/>
                </a:solidFill>
              </a:rPr>
              <a:t>Laureati triennali</a:t>
            </a:r>
            <a:endParaRPr lang="it-IT" sz="2600" dirty="0">
              <a:solidFill>
                <a:prstClr val="white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516369"/>
              </p:ext>
            </p:extLst>
          </p:nvPr>
        </p:nvGraphicFramePr>
        <p:xfrm>
          <a:off x="467544" y="1412777"/>
          <a:ext cx="8352927" cy="5043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1296144"/>
                <a:gridCol w="1368152"/>
                <a:gridCol w="1368151"/>
              </a:tblGrid>
              <a:tr h="525418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LT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 anno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 anni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5 anni</a:t>
                      </a:r>
                      <a:endParaRPr lang="it-IT" sz="1800" dirty="0"/>
                    </a:p>
                  </a:txBody>
                  <a:tcPr anchor="ctr"/>
                </a:tc>
              </a:tr>
              <a:tr h="610314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Tempo indeterminato</a:t>
                      </a:r>
                      <a:endParaRPr lang="it-IT" sz="18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13,4%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27,1%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40,8%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638849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Tempo determinato</a:t>
                      </a:r>
                      <a:endParaRPr lang="it-IT" sz="18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24,2%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22,6%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17,8%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54916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Contratto di apprendistato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3,8%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9,4%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6,2%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5899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Collaborazione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</a:rPr>
                        <a:t> coordinata e continuativa e/o a progetto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21,9%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10,1%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12,5%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5899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Autonomo con o senza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</a:rPr>
                        <a:t> P.IVA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5,4%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3,4%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4,7%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308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Collaborazione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</a:rPr>
                        <a:t> occasionale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9,2%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4%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3,6%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kern="1200" dirty="0" smtClean="0">
                          <a:solidFill>
                            <a:srgbClr val="2B0AB6"/>
                          </a:solidFill>
                          <a:latin typeface="+mn-lt"/>
                          <a:ea typeface="+mn-ea"/>
                          <a:cs typeface="+mn-cs"/>
                        </a:rPr>
                        <a:t>Stagista</a:t>
                      </a:r>
                      <a:endParaRPr lang="it-IT" sz="1800" kern="1200" dirty="0">
                        <a:solidFill>
                          <a:srgbClr val="2B0AB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rgbClr val="2B0AB6"/>
                          </a:solidFill>
                          <a:latin typeface="+mn-lt"/>
                          <a:ea typeface="+mn-ea"/>
                          <a:cs typeface="+mn-cs"/>
                        </a:rPr>
                        <a:t>15,6%</a:t>
                      </a:r>
                      <a:endParaRPr lang="it-IT" sz="1600" b="1" kern="1200" dirty="0">
                        <a:solidFill>
                          <a:srgbClr val="2B0AB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rgbClr val="2B0AB6"/>
                          </a:solidFill>
                          <a:latin typeface="+mn-lt"/>
                          <a:ea typeface="+mn-ea"/>
                          <a:cs typeface="+mn-cs"/>
                        </a:rPr>
                        <a:t>7,9%</a:t>
                      </a:r>
                      <a:endParaRPr lang="it-IT" sz="1600" b="1" kern="1200" dirty="0">
                        <a:solidFill>
                          <a:srgbClr val="2B0AB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600" b="1" kern="1200" dirty="0" smtClean="0">
                          <a:solidFill>
                            <a:srgbClr val="2B0AB6"/>
                          </a:solidFill>
                          <a:latin typeface="+mn-lt"/>
                          <a:ea typeface="+mn-ea"/>
                          <a:cs typeface="+mn-cs"/>
                        </a:rPr>
                        <a:t>1,8%</a:t>
                      </a:r>
                      <a:endParaRPr lang="it-IT" sz="1600" b="1" kern="1200" dirty="0">
                        <a:solidFill>
                          <a:srgbClr val="2B0AB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4916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Lavoro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</a:rPr>
                        <a:t> internale/somministrato/inserimento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2,6%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0,9%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2,1%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4916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Titolare o Socio attivo di impresa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2,5%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2,7%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2,1%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44804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Senza contratto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4,5%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2,1%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0,9%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itolo 1"/>
          <p:cNvSpPr txBox="1">
            <a:spLocks/>
          </p:cNvSpPr>
          <p:nvPr/>
        </p:nvSpPr>
        <p:spPr>
          <a:xfrm>
            <a:off x="107504" y="6485274"/>
            <a:ext cx="8568952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dirty="0" smtClean="0">
                <a:solidFill>
                  <a:prstClr val="white"/>
                </a:solidFill>
              </a:rPr>
              <a:t>Cogito ….ergo work                                   				                19 marzo 2018</a:t>
            </a:r>
            <a:endParaRPr lang="it-IT" sz="1600" dirty="0">
              <a:solidFill>
                <a:prstClr val="white"/>
              </a:solidFill>
            </a:endParaRPr>
          </a:p>
        </p:txBody>
      </p:sp>
      <p:sp>
        <p:nvSpPr>
          <p:cNvPr id="3" name="Freccia in su 2"/>
          <p:cNvSpPr/>
          <p:nvPr/>
        </p:nvSpPr>
        <p:spPr>
          <a:xfrm>
            <a:off x="6129884" y="2204864"/>
            <a:ext cx="242316" cy="288032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su 8"/>
          <p:cNvSpPr/>
          <p:nvPr/>
        </p:nvSpPr>
        <p:spPr>
          <a:xfrm>
            <a:off x="7495426" y="2000632"/>
            <a:ext cx="244926" cy="492264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su 10"/>
          <p:cNvSpPr/>
          <p:nvPr/>
        </p:nvSpPr>
        <p:spPr>
          <a:xfrm flipV="1">
            <a:off x="8506148" y="2636912"/>
            <a:ext cx="242316" cy="504056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su 11"/>
          <p:cNvSpPr/>
          <p:nvPr/>
        </p:nvSpPr>
        <p:spPr>
          <a:xfrm flipV="1">
            <a:off x="7137996" y="2780928"/>
            <a:ext cx="242316" cy="285682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su 12"/>
          <p:cNvSpPr/>
          <p:nvPr/>
        </p:nvSpPr>
        <p:spPr>
          <a:xfrm flipV="1">
            <a:off x="6156176" y="4941168"/>
            <a:ext cx="242316" cy="285682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su 13"/>
          <p:cNvSpPr/>
          <p:nvPr/>
        </p:nvSpPr>
        <p:spPr>
          <a:xfrm flipV="1">
            <a:off x="7524328" y="4831981"/>
            <a:ext cx="242316" cy="504056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6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71034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prstClr val="white"/>
                </a:solidFill>
              </a:rPr>
              <a:pPr/>
              <a:t>24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987824" y="348841"/>
            <a:ext cx="6156176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600" dirty="0" smtClean="0">
                <a:solidFill>
                  <a:prstClr val="white"/>
                </a:solidFill>
              </a:rPr>
              <a:t>Quali contratti di lavoro hanno stipulato</a:t>
            </a:r>
          </a:p>
          <a:p>
            <a:r>
              <a:rPr lang="it-IT" sz="2400" dirty="0" smtClean="0">
                <a:solidFill>
                  <a:prstClr val="white"/>
                </a:solidFill>
              </a:rPr>
              <a:t>Laureati magistrali</a:t>
            </a:r>
            <a:endParaRPr lang="it-IT" sz="2400" dirty="0">
              <a:solidFill>
                <a:prstClr val="white"/>
              </a:solidFill>
            </a:endParaRPr>
          </a:p>
          <a:p>
            <a:endParaRPr lang="it-IT" sz="2600" dirty="0">
              <a:solidFill>
                <a:prstClr val="white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130839"/>
              </p:ext>
            </p:extLst>
          </p:nvPr>
        </p:nvGraphicFramePr>
        <p:xfrm>
          <a:off x="385273" y="1425536"/>
          <a:ext cx="8352927" cy="51189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20480"/>
                <a:gridCol w="1296144"/>
                <a:gridCol w="1368152"/>
                <a:gridCol w="1368151"/>
              </a:tblGrid>
              <a:tr h="533003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LM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 anno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 anni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5 anni</a:t>
                      </a:r>
                      <a:endParaRPr lang="it-IT" sz="1800" dirty="0"/>
                    </a:p>
                  </a:txBody>
                  <a:tcPr anchor="ctr"/>
                </a:tc>
              </a:tr>
              <a:tr h="619125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Tempo indeterminato</a:t>
                      </a:r>
                      <a:endParaRPr lang="it-IT" sz="18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12,2%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32,8%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51%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Tempo determinato</a:t>
                      </a:r>
                      <a:endParaRPr lang="it-IT" sz="18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32,1%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26,6%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20,2%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Contratto di apprendistato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7,2%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7,8%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3,3%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Collaborazione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</a:rPr>
                        <a:t> coordinata e continuativa e/o a progetto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12,4%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7,8%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4,7%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Autonomo con o senza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</a:rPr>
                        <a:t> P.IVA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4,4%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6,4%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9,5%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8766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Collaborazione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</a:rPr>
                        <a:t> occasionale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4,8%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1,9%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2%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257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800" kern="1200" dirty="0" smtClean="0">
                          <a:solidFill>
                            <a:srgbClr val="2B0AB6"/>
                          </a:solidFill>
                          <a:latin typeface="+mn-lt"/>
                          <a:ea typeface="+mn-ea"/>
                          <a:cs typeface="+mn-cs"/>
                        </a:rPr>
                        <a:t>Stagista</a:t>
                      </a:r>
                      <a:endParaRPr lang="it-IT" sz="1800" kern="1200" dirty="0">
                        <a:solidFill>
                          <a:srgbClr val="2B0AB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b="1" kern="1200" dirty="0" smtClean="0">
                          <a:solidFill>
                            <a:srgbClr val="2B0AB6"/>
                          </a:solidFill>
                          <a:latin typeface="+mn-lt"/>
                          <a:ea typeface="+mn-ea"/>
                          <a:cs typeface="+mn-cs"/>
                        </a:rPr>
                        <a:t>15,3%</a:t>
                      </a:r>
                      <a:endParaRPr lang="it-IT" sz="1800" b="1" kern="1200" dirty="0">
                        <a:solidFill>
                          <a:srgbClr val="2B0AB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b="1" kern="1200" dirty="0" smtClean="0">
                          <a:solidFill>
                            <a:srgbClr val="2B0AB6"/>
                          </a:solidFill>
                          <a:latin typeface="+mn-lt"/>
                          <a:ea typeface="+mn-ea"/>
                          <a:cs typeface="+mn-cs"/>
                        </a:rPr>
                        <a:t>2,6%</a:t>
                      </a:r>
                      <a:endParaRPr lang="it-IT" sz="1800" b="1" kern="1200" dirty="0">
                        <a:solidFill>
                          <a:srgbClr val="2B0AB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1800" b="1" kern="1200" dirty="0" smtClean="0">
                          <a:solidFill>
                            <a:srgbClr val="2B0AB6"/>
                          </a:solidFill>
                          <a:latin typeface="+mn-lt"/>
                          <a:ea typeface="+mn-ea"/>
                          <a:cs typeface="+mn-cs"/>
                        </a:rPr>
                        <a:t>0,3%</a:t>
                      </a:r>
                      <a:endParaRPr lang="it-IT" sz="1800" b="1" kern="1200" dirty="0">
                        <a:solidFill>
                          <a:srgbClr val="2B0AB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Lavoro</a:t>
                      </a:r>
                      <a:r>
                        <a:rPr lang="it-IT" sz="1400" baseline="0" dirty="0" smtClean="0">
                          <a:solidFill>
                            <a:schemeClr val="tx1"/>
                          </a:solidFill>
                        </a:rPr>
                        <a:t> internale/somministrato/inserimento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3,2%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2,6%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1%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Titolare o Socio attivo di impresa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1,3%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1,7%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0,8%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51226">
                <a:tc>
                  <a:txBody>
                    <a:bodyPr/>
                    <a:lstStyle/>
                    <a:p>
                      <a:r>
                        <a:rPr lang="it-IT" sz="1400" dirty="0" smtClean="0">
                          <a:solidFill>
                            <a:schemeClr val="tx1"/>
                          </a:solidFill>
                        </a:rPr>
                        <a:t>Senza contratto</a:t>
                      </a:r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1,2%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0,3%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solidFill>
                            <a:schemeClr val="tx1"/>
                          </a:solidFill>
                        </a:rPr>
                        <a:t>0,8%</a:t>
                      </a:r>
                      <a:endParaRPr lang="it-IT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itolo 1"/>
          <p:cNvSpPr txBox="1">
            <a:spLocks/>
          </p:cNvSpPr>
          <p:nvPr/>
        </p:nvSpPr>
        <p:spPr>
          <a:xfrm>
            <a:off x="107504" y="6485274"/>
            <a:ext cx="8568952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dirty="0" smtClean="0">
                <a:solidFill>
                  <a:prstClr val="white"/>
                </a:solidFill>
              </a:rPr>
              <a:t>Cogito ….ergo work                                   				                19 marzo 2018</a:t>
            </a:r>
            <a:endParaRPr lang="it-IT" sz="1600" dirty="0">
              <a:solidFill>
                <a:prstClr val="white"/>
              </a:solidFill>
            </a:endParaRPr>
          </a:p>
        </p:txBody>
      </p:sp>
      <p:sp>
        <p:nvSpPr>
          <p:cNvPr id="10" name="Freccia in su 9"/>
          <p:cNvSpPr/>
          <p:nvPr/>
        </p:nvSpPr>
        <p:spPr>
          <a:xfrm>
            <a:off x="7020272" y="2184688"/>
            <a:ext cx="242316" cy="288032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su 10"/>
          <p:cNvSpPr/>
          <p:nvPr/>
        </p:nvSpPr>
        <p:spPr>
          <a:xfrm>
            <a:off x="8388424" y="1988840"/>
            <a:ext cx="244926" cy="492264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su 11"/>
          <p:cNvSpPr/>
          <p:nvPr/>
        </p:nvSpPr>
        <p:spPr>
          <a:xfrm flipV="1">
            <a:off x="7020272" y="2780928"/>
            <a:ext cx="242316" cy="285682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in su 12"/>
          <p:cNvSpPr/>
          <p:nvPr/>
        </p:nvSpPr>
        <p:spPr>
          <a:xfrm flipV="1">
            <a:off x="8388424" y="2636912"/>
            <a:ext cx="242316" cy="504056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su 13"/>
          <p:cNvSpPr/>
          <p:nvPr/>
        </p:nvSpPr>
        <p:spPr>
          <a:xfrm flipV="1">
            <a:off x="7048598" y="4871510"/>
            <a:ext cx="242316" cy="285682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su 14"/>
          <p:cNvSpPr/>
          <p:nvPr/>
        </p:nvSpPr>
        <p:spPr>
          <a:xfrm flipV="1">
            <a:off x="8434140" y="4762323"/>
            <a:ext cx="242316" cy="504056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912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71034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prstClr val="white"/>
                </a:solidFill>
              </a:rPr>
              <a:pPr/>
              <a:t>25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987824" y="188640"/>
            <a:ext cx="6156176" cy="8479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prstClr val="white"/>
                </a:solidFill>
              </a:rPr>
              <a:t>Che ruolo hanno</a:t>
            </a:r>
          </a:p>
          <a:p>
            <a:r>
              <a:rPr lang="it-IT" sz="2400" dirty="0" smtClean="0">
                <a:solidFill>
                  <a:prstClr val="white"/>
                </a:solidFill>
              </a:rPr>
              <a:t>Laureati triennali</a:t>
            </a:r>
            <a:endParaRPr lang="it-IT" sz="2400" dirty="0">
              <a:solidFill>
                <a:prstClr val="white"/>
              </a:solidFill>
            </a:endParaRPr>
          </a:p>
          <a:p>
            <a:endParaRPr lang="it-IT" dirty="0">
              <a:solidFill>
                <a:prstClr val="white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567288"/>
              </p:ext>
            </p:extLst>
          </p:nvPr>
        </p:nvGraphicFramePr>
        <p:xfrm>
          <a:off x="755576" y="1916832"/>
          <a:ext cx="7920880" cy="3206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7007"/>
                <a:gridCol w="1229102"/>
                <a:gridCol w="1297386"/>
                <a:gridCol w="1297385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LT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 anno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 anni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5 anni</a:t>
                      </a:r>
                      <a:endParaRPr lang="it-IT" sz="180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Impiegato a qualificazione media/alta</a:t>
                      </a:r>
                      <a:endParaRPr lang="it-IT" sz="18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58,3%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36,9%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35,5%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Impiegato esecutivo</a:t>
                      </a:r>
                      <a:endParaRPr lang="it-IT" sz="18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37,5%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25,6%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27,8%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Funzionario/Quadro</a:t>
                      </a:r>
                      <a:endParaRPr lang="it-IT" sz="18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1,7%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1,5%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3%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Tecnico Specializzato</a:t>
                      </a:r>
                      <a:endParaRPr lang="it-IT" sz="18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1,7%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2,1%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2,4%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451226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Dirigente</a:t>
                      </a:r>
                      <a:endParaRPr lang="it-IT" sz="18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0,8%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3%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1,8%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451226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Insegnante</a:t>
                      </a:r>
                      <a:endParaRPr lang="it-IT" sz="18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--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1,2%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3%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itolo 1"/>
          <p:cNvSpPr txBox="1">
            <a:spLocks/>
          </p:cNvSpPr>
          <p:nvPr/>
        </p:nvSpPr>
        <p:spPr>
          <a:xfrm>
            <a:off x="107504" y="6485274"/>
            <a:ext cx="8568952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dirty="0" smtClean="0">
                <a:solidFill>
                  <a:prstClr val="white"/>
                </a:solidFill>
              </a:rPr>
              <a:t>Cogito ….ergo work                                   				                19 marzo 2018</a:t>
            </a:r>
            <a:endParaRPr lang="it-IT" sz="16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52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71034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prstClr val="white"/>
                </a:solidFill>
              </a:rPr>
              <a:pPr/>
              <a:t>26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987824" y="348841"/>
            <a:ext cx="6156176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prstClr val="white"/>
                </a:solidFill>
              </a:rPr>
              <a:t>Che ruolo hanno</a:t>
            </a:r>
          </a:p>
          <a:p>
            <a:r>
              <a:rPr lang="it-IT" sz="2400" dirty="0" smtClean="0">
                <a:solidFill>
                  <a:prstClr val="white"/>
                </a:solidFill>
              </a:rPr>
              <a:t>Laureati magistrali</a:t>
            </a:r>
          </a:p>
          <a:p>
            <a:endParaRPr lang="it-IT" dirty="0">
              <a:solidFill>
                <a:prstClr val="white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471763"/>
              </p:ext>
            </p:extLst>
          </p:nvPr>
        </p:nvGraphicFramePr>
        <p:xfrm>
          <a:off x="827584" y="2204864"/>
          <a:ext cx="7920880" cy="30741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97007"/>
                <a:gridCol w="1229102"/>
                <a:gridCol w="1297386"/>
                <a:gridCol w="1297385"/>
              </a:tblGrid>
              <a:tr h="533003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LM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 anno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 anni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5 anni</a:t>
                      </a:r>
                      <a:endParaRPr lang="it-IT" sz="1800" dirty="0"/>
                    </a:p>
                  </a:txBody>
                  <a:tcPr anchor="ctr"/>
                </a:tc>
              </a:tr>
              <a:tr h="403101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Impiegato a qualificazione media/alta</a:t>
                      </a:r>
                      <a:endParaRPr lang="it-IT" sz="18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61,5%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40,5%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41,5%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Impiegato esecutivo</a:t>
                      </a:r>
                      <a:endParaRPr lang="it-IT" sz="18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33,3%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21,6%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19,1%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Funzionario/Quadro</a:t>
                      </a:r>
                      <a:endParaRPr lang="it-IT" sz="18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2,7%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0,7%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2,7%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Tecnico Specializzato</a:t>
                      </a:r>
                      <a:endParaRPr lang="it-IT" sz="18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1,8%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1,2%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1,2%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451226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Dirigente</a:t>
                      </a:r>
                      <a:endParaRPr lang="it-IT" sz="18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0,7%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1,5%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1,7%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451226"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2B0AB6"/>
                          </a:solidFill>
                        </a:rPr>
                        <a:t>Insegnante</a:t>
                      </a:r>
                      <a:endParaRPr lang="it-IT" sz="18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--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8,3%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dirty="0" smtClean="0">
                          <a:solidFill>
                            <a:srgbClr val="2B0AB6"/>
                          </a:solidFill>
                        </a:rPr>
                        <a:t>14,1%</a:t>
                      </a:r>
                      <a:endParaRPr lang="it-IT" sz="18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itolo 1"/>
          <p:cNvSpPr txBox="1">
            <a:spLocks/>
          </p:cNvSpPr>
          <p:nvPr/>
        </p:nvSpPr>
        <p:spPr>
          <a:xfrm>
            <a:off x="107504" y="6485274"/>
            <a:ext cx="8568952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dirty="0" smtClean="0">
                <a:solidFill>
                  <a:prstClr val="white"/>
                </a:solidFill>
              </a:rPr>
              <a:t>Cogito ….ergo work                                   				                19 marzo 2018</a:t>
            </a:r>
            <a:endParaRPr lang="it-IT" sz="16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6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71034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prstClr val="white"/>
                </a:solidFill>
              </a:rPr>
              <a:pPr/>
              <a:t>27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987824" y="248866"/>
            <a:ext cx="6156176" cy="9199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prstClr val="white"/>
                </a:solidFill>
              </a:rPr>
              <a:t>Quali Professioni svolgono</a:t>
            </a:r>
          </a:p>
          <a:p>
            <a:r>
              <a:rPr lang="it-IT" sz="2400" dirty="0" smtClean="0">
                <a:solidFill>
                  <a:prstClr val="white"/>
                </a:solidFill>
              </a:rPr>
              <a:t>Laureati triennali</a:t>
            </a:r>
            <a:endParaRPr lang="it-IT" sz="2400" dirty="0">
              <a:solidFill>
                <a:prstClr val="white"/>
              </a:solidFill>
            </a:endParaRPr>
          </a:p>
          <a:p>
            <a:endParaRPr lang="it-IT" dirty="0">
              <a:solidFill>
                <a:prstClr val="white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330549"/>
              </p:ext>
            </p:extLst>
          </p:nvPr>
        </p:nvGraphicFramePr>
        <p:xfrm>
          <a:off x="827584" y="1484784"/>
          <a:ext cx="7579096" cy="4904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0074"/>
                <a:gridCol w="1749022"/>
              </a:tblGrid>
              <a:tr h="533003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LT a 1 anno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%</a:t>
                      </a:r>
                      <a:endParaRPr lang="it-IT" sz="1800" dirty="0"/>
                    </a:p>
                  </a:txBody>
                  <a:tcPr anchor="ctr"/>
                </a:tc>
              </a:tr>
              <a:tr h="403101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Account</a:t>
                      </a:r>
                      <a:r>
                        <a:rPr lang="it-IT" sz="1600" baseline="0" dirty="0" smtClean="0">
                          <a:solidFill>
                            <a:srgbClr val="2B0AB6"/>
                          </a:solidFill>
                        </a:rPr>
                        <a:t> PR/Comunicatore – organizzatore di eventi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16,5%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Giornalista / Pubblicista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11%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Commerciale / Addetto vendite / Marketing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9,1%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Stagista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6,2%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451226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Attività</a:t>
                      </a:r>
                      <a:r>
                        <a:rPr lang="it-IT" sz="1600" baseline="0" dirty="0" smtClean="0">
                          <a:solidFill>
                            <a:srgbClr val="2B0AB6"/>
                          </a:solidFill>
                        </a:rPr>
                        <a:t> professionali legate al cinema, teatro, moda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5,8%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98766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Bibliotecario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3,2%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451226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Altre professioni legate ai beni culturali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3,5%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41287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Insegnante</a:t>
                      </a:r>
                      <a:r>
                        <a:rPr lang="it-IT" sz="1600" baseline="0" dirty="0" smtClean="0">
                          <a:solidFill>
                            <a:srgbClr val="2B0AB6"/>
                          </a:solidFill>
                        </a:rPr>
                        <a:t> di nido, scuola dell’infanzia e primaria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2,3%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Redattore editoriale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2,6%</a:t>
                      </a:r>
                    </a:p>
                    <a:p>
                      <a:pPr algn="ctr"/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451226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Attività legata ad internet e al mondo multimediale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1,9%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olo 1"/>
          <p:cNvSpPr txBox="1">
            <a:spLocks/>
          </p:cNvSpPr>
          <p:nvPr/>
        </p:nvSpPr>
        <p:spPr>
          <a:xfrm>
            <a:off x="107504" y="6485274"/>
            <a:ext cx="8568952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dirty="0" smtClean="0">
                <a:solidFill>
                  <a:prstClr val="white"/>
                </a:solidFill>
              </a:rPr>
              <a:t>Cogito ….ergo work                                   				                19 marzo 2018</a:t>
            </a:r>
            <a:endParaRPr lang="it-IT" sz="16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84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71034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prstClr val="white"/>
                </a:solidFill>
              </a:rPr>
              <a:pPr/>
              <a:t>28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987824" y="276833"/>
            <a:ext cx="6156176" cy="9199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prstClr val="white"/>
                </a:solidFill>
              </a:rPr>
              <a:t>Quali Professioni svolgono</a:t>
            </a:r>
          </a:p>
          <a:p>
            <a:r>
              <a:rPr lang="it-IT" sz="2400" dirty="0" smtClean="0">
                <a:solidFill>
                  <a:prstClr val="white"/>
                </a:solidFill>
              </a:rPr>
              <a:t>Laureati magistrale</a:t>
            </a:r>
            <a:endParaRPr lang="it-IT" sz="2400" dirty="0">
              <a:solidFill>
                <a:prstClr val="white"/>
              </a:solidFill>
            </a:endParaRPr>
          </a:p>
          <a:p>
            <a:endParaRPr lang="it-IT" dirty="0">
              <a:solidFill>
                <a:prstClr val="white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155152"/>
              </p:ext>
            </p:extLst>
          </p:nvPr>
        </p:nvGraphicFramePr>
        <p:xfrm>
          <a:off x="827584" y="1484784"/>
          <a:ext cx="7579096" cy="48518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830074"/>
                <a:gridCol w="1749022"/>
              </a:tblGrid>
              <a:tr h="533003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LM a 1 anno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%</a:t>
                      </a:r>
                      <a:endParaRPr lang="it-IT" sz="1800" dirty="0"/>
                    </a:p>
                  </a:txBody>
                  <a:tcPr anchor="ctr"/>
                </a:tc>
              </a:tr>
              <a:tr h="403101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Insegnante</a:t>
                      </a:r>
                      <a:r>
                        <a:rPr lang="it-IT" sz="1600" baseline="0" dirty="0" smtClean="0">
                          <a:solidFill>
                            <a:srgbClr val="2B0AB6"/>
                          </a:solidFill>
                        </a:rPr>
                        <a:t> scuola media inferiore e superiore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16,9%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Commerciale /Addetto vendite / Marketing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10,9%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Stagista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8,8%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Professioni legale ai Mass Media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8,1%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451226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Altre professioni legate ai beni culturali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4,4%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451226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Giornalista</a:t>
                      </a:r>
                      <a:r>
                        <a:rPr lang="it-IT" sz="1600" baseline="0" dirty="0" smtClean="0">
                          <a:solidFill>
                            <a:srgbClr val="2B0AB6"/>
                          </a:solidFill>
                        </a:rPr>
                        <a:t> / Pubblicista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3,6%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98766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Redattore editoriale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3,2%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451226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Attività legata a internet e al mondo multimediale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3%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41287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Ricercatore universitario (anche non di ruolo) / Assegnista/Specializzando /borse di studio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2,5%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Consulente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2,1%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olo 1"/>
          <p:cNvSpPr txBox="1">
            <a:spLocks/>
          </p:cNvSpPr>
          <p:nvPr/>
        </p:nvSpPr>
        <p:spPr>
          <a:xfrm>
            <a:off x="107504" y="6485274"/>
            <a:ext cx="8568952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dirty="0" smtClean="0">
                <a:solidFill>
                  <a:prstClr val="white"/>
                </a:solidFill>
              </a:rPr>
              <a:t>Cogito ….ergo work                                   				                19 marzo 2018</a:t>
            </a:r>
            <a:endParaRPr lang="it-IT" sz="16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156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71034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prstClr val="white"/>
                </a:solidFill>
              </a:rPr>
              <a:pPr/>
              <a:t>29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987824" y="348841"/>
            <a:ext cx="6156176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prstClr val="white"/>
                </a:solidFill>
              </a:rPr>
              <a:t>Quanti addetti ha l’azienda ove lavorano</a:t>
            </a:r>
          </a:p>
          <a:p>
            <a:r>
              <a:rPr lang="it-IT" sz="2400" dirty="0" smtClean="0">
                <a:solidFill>
                  <a:prstClr val="white"/>
                </a:solidFill>
              </a:rPr>
              <a:t>Laureati triennali</a:t>
            </a:r>
            <a:endParaRPr lang="it-IT" sz="2400" dirty="0">
              <a:solidFill>
                <a:prstClr val="white"/>
              </a:solidFill>
            </a:endParaRPr>
          </a:p>
          <a:p>
            <a:endParaRPr lang="it-IT" dirty="0">
              <a:solidFill>
                <a:prstClr val="white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276907"/>
              </p:ext>
            </p:extLst>
          </p:nvPr>
        </p:nvGraphicFramePr>
        <p:xfrm>
          <a:off x="611560" y="1988840"/>
          <a:ext cx="7920880" cy="3422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7007"/>
                <a:gridCol w="1229102"/>
                <a:gridCol w="1297386"/>
                <a:gridCol w="1297385"/>
              </a:tblGrid>
              <a:tr h="533003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LT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 anno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 anni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5 anni</a:t>
                      </a:r>
                      <a:endParaRPr lang="it-IT" sz="1800" dirty="0"/>
                    </a:p>
                  </a:txBody>
                  <a:tcPr anchor="ctr"/>
                </a:tc>
              </a:tr>
              <a:tr h="403101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250 e oltre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21%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29%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30%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Da 100 a 249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11%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6%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7%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Da 50 a 99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9%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9%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12%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Da 15 a 49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19%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17%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14%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Da 6 a 14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21%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19%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15%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451226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Da 2 a 5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17%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16%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16%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451226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Nessuno oltre me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3%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4%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7%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olo 1"/>
          <p:cNvSpPr txBox="1">
            <a:spLocks/>
          </p:cNvSpPr>
          <p:nvPr/>
        </p:nvSpPr>
        <p:spPr>
          <a:xfrm>
            <a:off x="107504" y="6485274"/>
            <a:ext cx="8568952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dirty="0" smtClean="0">
                <a:solidFill>
                  <a:prstClr val="white"/>
                </a:solidFill>
              </a:rPr>
              <a:t>Cogito ….ergo work                                   				                19 marzo 2018</a:t>
            </a:r>
            <a:endParaRPr lang="it-IT" sz="16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01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56084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059833" y="135024"/>
            <a:ext cx="6084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Affinché non accada questo,</a:t>
            </a:r>
          </a:p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ascoltiamo……</a:t>
            </a:r>
          </a:p>
        </p:txBody>
      </p:sp>
    </p:spTree>
    <p:extLst>
      <p:ext uri="{BB962C8B-B14F-4D97-AF65-F5344CB8AC3E}">
        <p14:creationId xmlns:p14="http://schemas.microsoft.com/office/powerpoint/2010/main" val="99687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71034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prstClr val="white"/>
                </a:solidFill>
              </a:rPr>
              <a:pPr/>
              <a:t>30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987824" y="348841"/>
            <a:ext cx="6156176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prstClr val="white"/>
                </a:solidFill>
              </a:rPr>
              <a:t>Quanti addetti ha l’azienda ove lavorano</a:t>
            </a:r>
          </a:p>
          <a:p>
            <a:r>
              <a:rPr lang="it-IT" sz="2400" dirty="0" smtClean="0">
                <a:solidFill>
                  <a:prstClr val="white"/>
                </a:solidFill>
              </a:rPr>
              <a:t>Laureati magistrali</a:t>
            </a:r>
            <a:endParaRPr lang="it-IT" sz="2400" dirty="0">
              <a:solidFill>
                <a:prstClr val="white"/>
              </a:solidFill>
            </a:endParaRPr>
          </a:p>
          <a:p>
            <a:endParaRPr lang="it-IT" dirty="0">
              <a:solidFill>
                <a:prstClr val="white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25116"/>
              </p:ext>
            </p:extLst>
          </p:nvPr>
        </p:nvGraphicFramePr>
        <p:xfrm>
          <a:off x="611560" y="1988840"/>
          <a:ext cx="7920880" cy="34227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97007"/>
                <a:gridCol w="1229102"/>
                <a:gridCol w="1297386"/>
                <a:gridCol w="1297385"/>
              </a:tblGrid>
              <a:tr h="533003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LM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 anno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 anni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5 anni</a:t>
                      </a:r>
                      <a:endParaRPr lang="it-IT" sz="1800" dirty="0"/>
                    </a:p>
                  </a:txBody>
                  <a:tcPr anchor="ctr"/>
                </a:tc>
              </a:tr>
              <a:tr h="403101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250 e oltre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25%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28%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30%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Da 100 a 249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12%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11%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11%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Da 50 a 99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13%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12%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14%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Da 15 a 49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22%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21%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20%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Da 6 a 14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15%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15%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11%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451226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Da 2 a 5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11%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9%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10%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451226"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solidFill>
                            <a:srgbClr val="2B0AB6"/>
                          </a:solidFill>
                        </a:rPr>
                        <a:t>Nessuno oltre me</a:t>
                      </a:r>
                      <a:endParaRPr lang="it-IT" sz="1600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2%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3%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4%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olo 1"/>
          <p:cNvSpPr txBox="1">
            <a:spLocks/>
          </p:cNvSpPr>
          <p:nvPr/>
        </p:nvSpPr>
        <p:spPr>
          <a:xfrm>
            <a:off x="107504" y="6485274"/>
            <a:ext cx="8568952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dirty="0" smtClean="0">
                <a:solidFill>
                  <a:prstClr val="white"/>
                </a:solidFill>
              </a:rPr>
              <a:t>Cogito ….ergo work                                   				                19 marzo 2018</a:t>
            </a:r>
            <a:endParaRPr lang="it-IT" sz="16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319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871034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prstClr val="white"/>
                </a:solidFill>
              </a:rPr>
              <a:pPr/>
              <a:t>31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987824" y="188640"/>
            <a:ext cx="6156176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 smtClean="0">
                <a:solidFill>
                  <a:prstClr val="white"/>
                </a:solidFill>
                <a:latin typeface="+mn-lt"/>
              </a:rPr>
              <a:t>Soddisfazione </a:t>
            </a:r>
            <a:r>
              <a:rPr lang="it-IT" sz="2400" dirty="0" smtClean="0">
                <a:solidFill>
                  <a:prstClr val="white"/>
                </a:solidFill>
                <a:latin typeface="+mn-lt"/>
              </a:rPr>
              <a:t>per il lavoro </a:t>
            </a:r>
          </a:p>
          <a:p>
            <a:r>
              <a:rPr lang="it-IT" sz="2400" dirty="0" smtClean="0">
                <a:solidFill>
                  <a:prstClr val="white"/>
                </a:solidFill>
                <a:latin typeface="+mn-lt"/>
              </a:rPr>
              <a:t>e </a:t>
            </a:r>
            <a:r>
              <a:rPr lang="it-IT" sz="2400" dirty="0" smtClean="0">
                <a:solidFill>
                  <a:prstClr val="white"/>
                </a:solidFill>
                <a:latin typeface="+mn-lt"/>
              </a:rPr>
              <a:t>coerenza con gli studi</a:t>
            </a:r>
            <a:endParaRPr lang="it-IT" sz="2400" dirty="0">
              <a:solidFill>
                <a:prstClr val="white"/>
              </a:solidFill>
              <a:latin typeface="+mn-lt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292484"/>
              </p:ext>
            </p:extLst>
          </p:nvPr>
        </p:nvGraphicFramePr>
        <p:xfrm>
          <a:off x="611560" y="1988840"/>
          <a:ext cx="7920880" cy="122832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097007"/>
                <a:gridCol w="1229102"/>
                <a:gridCol w="1297386"/>
                <a:gridCol w="1297385"/>
              </a:tblGrid>
              <a:tr h="533003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Soddisfazione </a:t>
                      </a:r>
                      <a:r>
                        <a:rPr lang="it-IT" sz="1800" dirty="0" smtClean="0"/>
                        <a:t>per il lavoro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 anno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 anni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5 anni</a:t>
                      </a:r>
                      <a:endParaRPr lang="it-IT" sz="1800" dirty="0"/>
                    </a:p>
                  </a:txBody>
                  <a:tcPr anchor="ctr"/>
                </a:tc>
              </a:tr>
              <a:tr h="331093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LT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75,2%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78,4%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77,5%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LM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82,3%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82,9%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85,1%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olo 1"/>
          <p:cNvSpPr txBox="1">
            <a:spLocks/>
          </p:cNvSpPr>
          <p:nvPr/>
        </p:nvSpPr>
        <p:spPr>
          <a:xfrm>
            <a:off x="107504" y="6485274"/>
            <a:ext cx="8568952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dirty="0" smtClean="0">
                <a:solidFill>
                  <a:prstClr val="white"/>
                </a:solidFill>
              </a:rPr>
              <a:t>Cogito ….ergo work                                   				                19 marzo 2018</a:t>
            </a:r>
            <a:endParaRPr lang="it-IT" sz="1600" dirty="0">
              <a:solidFill>
                <a:prstClr val="white"/>
              </a:solidFill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329350"/>
              </p:ext>
            </p:extLst>
          </p:nvPr>
        </p:nvGraphicFramePr>
        <p:xfrm>
          <a:off x="611560" y="3933056"/>
          <a:ext cx="7920880" cy="13681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97007"/>
                <a:gridCol w="1229102"/>
                <a:gridCol w="1297386"/>
                <a:gridCol w="1297385"/>
              </a:tblGrid>
              <a:tr h="533003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Coerenza con gli studi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1 anno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3 anni</a:t>
                      </a:r>
                      <a:endParaRPr lang="it-I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 smtClean="0"/>
                        <a:t>5 anni</a:t>
                      </a:r>
                      <a:endParaRPr lang="it-IT" sz="1800" dirty="0"/>
                    </a:p>
                  </a:txBody>
                  <a:tcPr anchor="ctr"/>
                </a:tc>
              </a:tr>
              <a:tr h="475109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LT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55,3%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55,9%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53,2%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LM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71,3%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72,3%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>
                          <a:solidFill>
                            <a:srgbClr val="2B0AB6"/>
                          </a:solidFill>
                        </a:rPr>
                        <a:t>72,1%</a:t>
                      </a:r>
                      <a:endParaRPr lang="it-IT" sz="1600" b="1" dirty="0">
                        <a:solidFill>
                          <a:srgbClr val="2B0AB6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930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2B0AB6"/>
                </a:solidFill>
                <a:latin typeface="+mn-lt"/>
                <a:cs typeface="+mn-cs"/>
              </a:rPr>
              <a:t>I risultati che emergono dalle indagini sugli Sbocchi occupazionali dei laureati della Facoltà di Lettere e Filosofia sono positivi, anche vedendo situazioni esterne dei laureati di altri atenei, collocati specialmente nel centro e nel meridione di Italia.</a:t>
            </a:r>
          </a:p>
          <a:p>
            <a:pPr>
              <a:buFont typeface="Wingdings" panose="05000000000000000000" pitchFamily="2" charset="2"/>
              <a:buChar char="ü"/>
            </a:pPr>
            <a:endParaRPr lang="it-IT" dirty="0">
              <a:solidFill>
                <a:srgbClr val="2B0AB6"/>
              </a:solidFill>
              <a:latin typeface="+mn-lt"/>
              <a:cs typeface="+mn-cs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dirty="0">
                <a:solidFill>
                  <a:srgbClr val="2B0AB6"/>
                </a:solidFill>
                <a:latin typeface="+mn-lt"/>
                <a:cs typeface="+mn-cs"/>
              </a:rPr>
              <a:t>È opportuno, però, domandarsi se si può fare meglio e di più. Se la Facoltà, continuando il suo compito principale di preparazione culturale e scientifica dei laureati, può </a:t>
            </a:r>
            <a:r>
              <a:rPr lang="it-IT" dirty="0" smtClean="0">
                <a:solidFill>
                  <a:srgbClr val="2B0AB6"/>
                </a:solidFill>
                <a:latin typeface="+mn-lt"/>
                <a:cs typeface="+mn-cs"/>
              </a:rPr>
              <a:t>però mettere </a:t>
            </a:r>
            <a:r>
              <a:rPr lang="it-IT" dirty="0">
                <a:solidFill>
                  <a:srgbClr val="2B0AB6"/>
                </a:solidFill>
                <a:latin typeface="+mn-lt"/>
                <a:cs typeface="+mn-cs"/>
              </a:rPr>
              <a:t>in atto iniziative che aiutino e favoriscano </a:t>
            </a:r>
            <a:r>
              <a:rPr lang="it-IT" dirty="0" smtClean="0">
                <a:solidFill>
                  <a:srgbClr val="2B0AB6"/>
                </a:solidFill>
                <a:latin typeface="+mn-lt"/>
                <a:cs typeface="+mn-cs"/>
              </a:rPr>
              <a:t>di più l’inserimento </a:t>
            </a:r>
            <a:r>
              <a:rPr lang="it-IT" dirty="0">
                <a:solidFill>
                  <a:srgbClr val="2B0AB6"/>
                </a:solidFill>
                <a:latin typeface="+mn-lt"/>
                <a:cs typeface="+mn-cs"/>
              </a:rPr>
              <a:t>dei suoi laureati nel Mondo del lavoro.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A1E81-5ECF-4F4C-893F-DDC7748EFB9D}" type="slidenum">
              <a:rPr lang="it-IT" smtClean="0"/>
              <a:t>32</a:t>
            </a:fld>
            <a:endParaRPr lang="it-IT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07504" y="6485274"/>
            <a:ext cx="8568952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dirty="0" smtClean="0">
                <a:solidFill>
                  <a:prstClr val="white"/>
                </a:solidFill>
              </a:rPr>
              <a:t>Cogito ….ergo work                                   				                19 marzo 2018</a:t>
            </a:r>
            <a:endParaRPr lang="it-IT" sz="1600" dirty="0">
              <a:solidFill>
                <a:prstClr val="white"/>
              </a:solidFill>
            </a:endParaRPr>
          </a:p>
        </p:txBody>
      </p:sp>
      <p:sp>
        <p:nvSpPr>
          <p:cNvPr id="7" name="Segnaposto test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alt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Cosa altro si può fare ?</a:t>
            </a:r>
            <a:endParaRPr lang="it-IT" alt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7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632073" y="2816932"/>
            <a:ext cx="8152395" cy="3024336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«</a:t>
            </a:r>
            <a:r>
              <a:rPr lang="it-IT" sz="3200" dirty="0" smtClean="0"/>
              <a:t>Attrezzi» per incontrare meglio </a:t>
            </a:r>
            <a:br>
              <a:rPr lang="it-IT" sz="3200" dirty="0" smtClean="0"/>
            </a:br>
            <a:r>
              <a:rPr lang="it-IT" sz="3200" dirty="0" smtClean="0"/>
              <a:t>il Mondo del lavoro</a:t>
            </a:r>
            <a:endParaRPr lang="it-IT" sz="3200" b="1" dirty="0"/>
          </a:p>
        </p:txBody>
      </p:sp>
      <p:sp>
        <p:nvSpPr>
          <p:cNvPr id="5" name="AutoShape 2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0" y="-855663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AutoShape 4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152400" y="-703263"/>
            <a:ext cx="2600325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AutoShape 6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AutoShape 8" descr="data:image/jpeg;base64,/9j/4AAQSkZJRgABAQAAAQABAAD/2wCEAAkGBhISERUUExQWFRUWFRUXGBgYFxcaHRoYGB0ZHBcaHRoYHiYfHBwjGhgVHy8gIycpLCwsFR4xNTAqNSYrLCkBCQoKDgwOGg8PGikkHCQqLC8sLCwsLCkpLCwsLCosLCwsKSwsLCwsLCwsLCwsLCwsKSwsLCksLCwpKSksLCksLP/AABEIALkBEQMBIgACEQEDEQH/xAAcAAACAgMBAQAAAAAAAAAAAAAFBgMEAQIHAAj/xABPEAACAAMFAwgECQgJAwUBAAABAgADEQQFEiExBkFREyJhcYGRodEHMrHBFBUjQlJykuHwFjNDU4KTstIkYnODoqPC4vFEVGMXJWR04zX/xAAaAQADAQEBAQAAAAAAAAAAAAAAAQIDBAUG/8QAKhEAAgICAQMDAwUBAQAAAAAAAAECEQMSITFBUQQTYSKBkTJScaHBsSP/2gAMAwEAAhEDEQA/AD983k4tLDGwHwgLTE2mLSg3Qq3ttBMM5wk1wtcqO4AyG6sHdon/AKU//wBlf44Q5ztjajH1jrQ7+mL9Ptu9af8AJWTXVWGUvyf+tmfvH84y20M8azZn7x/OAgmE7lPSKj2VEbY+hvBh5x2vI1+qH45MNE+khgl35OOk2b+8fzhhW8pjWUNjbEFzOJqnna1rrTKEWVbacD3g+MMd1W1Xs0wZgqCTXShPGOXNlg0tfK+DXHjkrvwZF6z/ANbM+2/nBC8bzmcgjLMcHAuIh2rWrV3wAE2L02bWzV4A+DfeYvMkta/cicdu0/ANtF/Wkfppv7x/OPSL7tLfp5v7x/OKLnEeiDWzt2cpNUfNGbHoGsdTUUrowVjZczTBKUMzM8xZj85mJVFWoOZ3mkUp1vmYvXemXzm6OmD1hTEs2bpiUqg4IAfaSe4QtWgZ9g90eJ6mX1fZnfhX0gO0z7TjYJapwzPNM1jvy31EarfFvl/pHmD+0YnuJBiped3zBNcy2Wpc61BFTxzizd1lZFozs5OZroOobo9L2otJo5fcknQTuvauY4YM0wNhqKs2VDU9WQMes05rS1Ftc9ahjzJ7jRWIyJyzAizYZvyUwdMs9xP80C0m2c2iWjKGZnAyyoTkKsI5nacl/H+m6ppOiSy7U3hZRUvLtMsUynAq9OHKLSp6w0Ml0elywPQWmTMszZVJDTE+0mY7VjmV52kiayVJAPHiAYrix4iCQ+vCuUZqapMbhzSPo67bTZLQuOS8uYp3o4b2Hwi2LFL3L4nzjil3XbZjJUygMVKNMAwvizNcWoIruMXru2lvOzzMEu0raUArhtAzPQJi0JPaYUMik2hSg0de+AJ9HxPnHvgKcPE+cJFk9LCrQWyyzrOTQY1HLS/tJzh9nKG26do7LaRWRPlzehWFe1dR2iNCC18ATh4nzj3xfL+j4nzixHoAKxu9OB+03nC/eWyEzFjkWmcppTk3mzGQ14Z1Xr50NMegARlmTLOWM9ZoGEAVdnQsK1+UByqCPWC6aRInLTQrVwIx5tHbMUrqDU6bisOhWBVr2eku2NQZcytccvmmpFKkUKtkfnAwilQMlSijkF2YFARVjkanSh4QM2xtTSrJNaW7I4UFSGNa1GgJzgrPu20q2I0nLgw8wBHGetCcLHqI6oU77sMppTB2Ktrzwweo6GzOu4b4aq+QfQQLHtDb+UGO1ziK+ryj+40EbrtPaxX+kz65/pX84qzFVWGYBqNTn1Aa+yK/JZGvE0FfbG09exnBOzpNgtM+fdRZZswT6TKPyjhqqxoKg8MoRLPtLeEq0os20TzzlqnKGhB3a9MPfo/kNNsRlqB601eHrU4A8TBiR6OLKr8pMAZqDqy6+qM4ui5RsvflHN/7SZ+9WPQV+ByOK/aPnHoQcAi9tgbNNmO+KcjMxJKTWpU5k4XxLrupSANr9E7HNLQrdE2SP4pTKfCOguOceuJaQV4KOP2v0aWxNJaTOmXNz+zNVe6sBLVs3aJdccmcn1pTEfal4l7yI73SPYYtZZroyXCL7Hzu0gg0qp6MQr3Gh8IK3PJok8MCtZR1y4x2213fLmikxEmA7nVW/iBgPP8AR/YW0k8meMpml+CnD4QTyynGpUEYxi7OIjLMMR4+6vjBWTMc2RucTz6ZcN+sdCtvorlt+bnMOiYkuYO9QjeMCp/o6taKVTkZi1rzWZDXqcEf4ojI4SS+muew47LuIyFx0jpHvUmGG6L+SUjJMR1MwqC4oaJvoDQ/8xK2zdplHn2ecBvKoHy65Rb3Qeu+97OMrQQpwqirNTLCNfWG8+6KlP8AbL8iS8x/ASs+0djeXRJyCgphaqHTg4HhC7PXT6ogzbrku6YhbDL0J+TbD4A0PdAFhRFHBaUOtI4M92mzox1ykDLeaTW6/dA+03uiamp4CBd7XvWbMVmamJhu03aZ6dcUVsQbNWJHVnHdHPUEvg53huTdjNs3erTZkxTQAy6gDoZPOBVxWCa9plkA0Wap37m/5ghsvJlynPOoxUqAQcySDSvZDLdk0I7IuXPGmpBAJqRmRmY5trm38L/TXWopMqTdlUJac5HPrhAzOWRJrkAKaQ1bP2NZMhZmAYiAEWmbMcgTEN2WEzfWIWVLLFm6KnLo++GW7pWOkxlpkRLB+avHrMOH6UTP9TEi85TB2D0xc0tTStM4BC4SHrZprKaVzzAPXwhm2jFLQ/Z7T90BLVefyiINaUIA0B3mkc+JfXJG8nUUVG+FS3HKYZuoJR9BvJ0iC1SLO9eVkFGFKNhp2h00i9I5SoLDCKuOk1Bpl+NYzNYFGWvzevhujSbaZMeVyQ3XtDbZFTJt1ZakUS0HlVpwxHnjsMNFxel1mVjabNRVyMyS4cZUrzGo2/cTCLdWxs6fMOYSWp570oFG/I74uSbEksTklTDMTEcJIw1pQE5ZZnf0Rpkm4qzOMFJnWrp28sFpylWiWW+ixwN9l6Hwg8Gj59lyQq0n2TGD84AOIs2K8+QobJap1nFRzCSyV3jk5tV7ovdCeNneow0c1sO31vlgcrLk2paetKPJP2q2JCe1YO3f6TLG4+VL2Y1oeWXCK/XFV8RFWRTGuIbVY0mLhdVZeDAEeIjFjvCVOXFKmJMXijBh3qTE9YYjn1/eh2yTW5SQTIcGtBmhO6oOY7D2Qk35sJbLPiJlF0qTjl1YdtBUdoEd2jFICkzkew1tMqyvhVyyzTXCFFMhvcgA0HSeiCE68LRMqaBOkgzCO1yqDsDCHu23FKmEsQVcimNCVY9dMm7QYX7fs3PlgmXScAMhUI/VnzD1gjqgS8juyvgnfrW7k/kjMRYbZ/2Uz7a+Uei+BDoyc49cbxhxzjHiYQHoyI0BiURIz0DNoL9Fklcq0sugIU4SAwLGgoGyIr0wThc9IiVu+bTUGWe51gEE7FfqO4lskyVMIJVZqgYgNcLKWVqcAYIPMCipIA3kkDxMLj2G1WidZnmLKlS5L8riWYzs5w0AAKLhGedTGtusi2i8RLngNKkyBNRG9VnZipYg5Nh0oeiAQyy2VhVWBG4ggjvGUZmWdXFGAYcCAR3HKF+/ZS2QC0yVVAjLyyqAoeWSFNQMsSkgg65EaRanTG+HSgHcI8mYxUHmllKYTQg0yY6UgHR607F2NzXkVU8UxSz/AJZFYG2j0eJ+inzF6GCzB4gN/ig5f1ueTIeamElBiIatCK56Go+6JbReCypYeaQNBkCas2iqNSTwiHCL6oFJroc4vD0STMZdTKcnU1dCT1MGHiIp2jZK2S8IEhwFIPMAatOlCTn1R1KzXqGcI6TJbNXCHA5wGtCpZa9BNeiLEq1o7MqmpQ0YUORoCK16CINPA9mce5Ay5lZy4KgevLw5g5ULivbGlnupZjko2CpqGDntoNI7OWBqNdxHuIgfatm7JMNXkSq8QoU960PjEPG27KU64Ea79nbS4ZpFqZQGIIcVQsCRUDNTWldIJJbL3lDnSpNoH9U4W9o9kGvyMlA1lTJ8r6kwkdzgxg3NbkrgtSuOEyXT/EpJ8IUYOK7jc032Ea13g86dMMyU0lxQFWNaE560HGAU290EykvCCCQS2Qr0+6HG07JWwEtySuTmzJMBxHjz8MBL02enVBezPQf1Cf8AEoIjCKkptmrcWkVZakkMZocg0otKe3OLsuxfJ1C09Wp4VIzJgF8SysucstxSvOINcq0U6b4aBY55s7clPBlEJiDy1yYkUUMudATv4Q5O39hJJDDZLsEystV/o4zZjkZj1z/Zyz4wp7QoEtE0DCBiagGVMx5wfFrvaUAGkWeeoAFZbGWaD6xp4Qn262u9pncpLaU55xRiDSoG8a6Vi8zTgTjT2ILJe+IZmn3dMenTFcjeOZ06HugbdKSQSZk1d/NYEDXicobrmskp3atH5iYFShqSTQ5aAUrAuqB2kwVYNl1KGc5mSAfUwHnTW3YUNQR10gZLaYJeoZqt63NyzqDTfHT9mLqBlS5rHE2Ci1+avADj0wj3nICzpqgZc7L7UXLhL7Ci+WLdgkFecsubKfdMlFlP2kIPYaw3XVtnbZXNFqlzSP0dpWj019dcLd4MalDySZfqvav3xfW6bOTNE+WJrLQhCKkDADUkZgDrjSyKQSu70tysI+EyHlEmlZZ5ZeuigOB+yYaLt2tsdoNJVols30cWFvsNRvCOFzXeSh5E4SGJzYDLhztd2Uaybwn2gETJUtyqVzUVAzNa6A9MNOwcUfRtY1Jjgth2gt9jZVE2dJBGJZbkTEI6AwYAdRENd0elqbQctJlzRvaQ+Fq9MuYfYwiiKOpVj0KX/qTZf1c/7C/zR6HTEM0484xo5hHvfaG2S7RNVZBZRMIBE9RUbjhZMuqJbv2ptLmjyZiClSxeSw8DWvZCsuhxWXEywtJtC28Mf2FP8JrFhNowNQw65c0eOGkTsh0Hop3xcyWqUZUxnCNrgbDXoORyirL2llHVl7WA/ii5IvaW3qkHqZT7IeyE0yxZLNgQKWL0FMTYammlcIA8IqXpdZcpMltgmyycLUqCD6yMNSpoNDUEAiLfwpenujK2pDvgskB3jd1ptSrKmiXKlYlaZgdnaYFIIUVVcKk0qTU+2JrzR1tdnmLLdkRJysVFaYguHKtTmu4QbEwcY3UiGFgG+7cHstpGF1AlsKujLViDkARnuz4mNLwq8izzl54lNKmMFzqoUhiBvIrWnRDDGSIAsoTLyk4ZbYgwdlCEEc4tkKdhiO7j8vaR/WlnvljyizLuuSr4xLQMfnBFr301iKfcql2dXmIzUxFZjCoGmRqMuqEBAJYFtrvaz60G5/vgfyrSjMlsxwO7PKIJFCG58qo6BUdBI3QZW66TEcMeYhl0NDUGhqTrXIZxHaro5RGRyDz8akChUg1G86GvYTANNGXnstpw4jg5FmpQaqwFa0roY0sdtnsEdkTA+4YsSAiqknRt1dKV3xJOsbmej0GAS3VudnzipGVNMjv3xBZZU+WglYQ2EgB6gDkwRSo1xBaCm+kAiV75AqcDGWrFWfKgINDza4ioNQSBF8AawIEh0lzZRQkMZnJkCoIepox+aQWIqdwEFpKUQA7gB3CBAytPaS9VfA2EhSGANC1KDPjl4QPmbI2J8xJUdKFkz/uyIlmWhVnTFJAZ+SZQSAWpkacaEbormUUtGYJSbO68MwL4Bk8V6Yl0+qGvhkj7Lgfm58+X0Y8Y7pob2wAvD0eTGYss8Mza45eGvWUP+mDspygRgTTHPlkVOrMxlnPfVaftRNy7iZMXGxwrVQUBHqb2AGeLcTCcYtUNNpiYNirShFZEqeBuxLTQ7pgG/piOXswktyxs9qkgrUmTiyeprlJZubSmRFModbLfBYCuA1dVBBoDiUNQVJ52Zyru7Ina9CMPybGrumRGRUsN9K1wkwvbXYezOdWWakmUpFvtEhwKtLcB1BqcgkxB4EawtyplonznAo8xmABIChgRXMKSBWp3x2yfeMqhxZgOUIw4qMBiII+rnA+0XTYHzaVJzOGuEKSSAdRTcQdd8Dg33GpcnLEE8S2rIJKOo5ZJgdUoRoDSvjnB6z3vZ5JnrNacMWGrTJUwE1U1xUWi9WmeUN1o2HkMpVGnS1I9VZrFfsviERnZi0IWMu1BsYAPKyQagVpmjLTU7oqmK0cfFl5dikmjVbLMAHtOkEBcRkMVIDvyLktWiqARmv0iMRHdDJN9Gdo5QtMWVNRjUqkwpn+0vbrGlq2NeXUy5FplVlzFPJuswZgYQFxNkTWtANYSv+xumKO0Vj5O0IcRYvLDFm3kno0FNwiSzXGpSWzqAGLAMRmcmNMs86axpf8AYpquhdppCqB8rKMsjSqg4Rig/YXm/Iu0qXMo689JoZqEEBcDgBe+L7irgq/F6f8Ak+2vnGIIYx+pfuXzjEOx0huvaSOWmfXML96bVSJLrKrWYzAUHza72O7q1gV6RduzLnTpFnHPDsrTDohzqAN7Ry5pprUvU1rXImvGvGJoV0fSCqDqI3EpeEfPC7S2pRzbVNB/tH/miaRtpeK0/pk3tavtEGotj6GWSPwTGHu2W2qqetQfbHDJXpJvEf8AUE9aofasWpfpWvEazEPXLT3KIWoWdnF0ShooX6tR7CI3W7eDzB/eP72jkEv0wW4ZlZB61I9jiLkn00WnfJknqLj/AFGFqgtnVfgcwaTn7RLP+isSLLnjSYp60H+kiOYy/TbM+dZkPVMb3gxbT03p86yN2TR/JC1Q7Z0cTJ43yz9pfe0bC1T/AKC9kw+9YQJXpts/zrLaB1YW8osJ6arDvlWkdctf5oK+QH1LwffLbvU+8RJ8Yn6Ddy+5jCInpou7eZw65f3xal+mC6z+mYdctvdD58i4HL40A1Vx+w3uBjPxrL406ww9ohYkek27H0tC9qTP5YtJt5dx0tUrtJHtEFsKD4vKWcsa/aHnEq2hToQe2AI2qsL/APUyD/eJ7zGyW6yNpNkHqmS/OE5NBSD5YR4OOMBllyT6rL+y49xiQWbgz/bc+0mDd+BahTACa5VGnRGBZ14DWp6+PXAzkH3PM76+0GPVmD557VX3KDD3+B6l9bvQClMsePMk86uKufTnEbWHnM2IgMKEZUyBAz13xTNpmj5y9qn3GNlts3+oftecG6DVmyXOFQpUFTgrUb1ULUU0PNB6CI2NhbKhGU8zN/qkmo6+cYi+NJg+Yp6n/wBsZS+G3yz2Mp8oeyCmVZ10zasQxGNletV5rc8VHNzGEqM/oxgWF1rzKgoUwimRKSwN+gZCOjWLZvun6N+zCffGTfyb0cfs+Rg2XkOTF4l1lphzKlGalcwvrbjWorlvgek0hQKuu52qfztGpXfqoNNDVYvnaOSNcQ/ZbyjP5R2c6zAOg5e2HsvIU/BSW0TjQ8pQ4mGGiFfULAaVyII6DijEu/XLMpUc1Q+YIrLpXKh1plwqp4xe+NrM3z5Zzr6yakUO/WmUePwZgPUNNKdGgqN1K5dMVYGtvvRZZKkVAUE1YDWtMm+q0Dp0iwzWYPIRirEE8mlQRrzgQd40gnabHKmmpOdCKg7uJGYJBqRllUxWNwpVmVypclmJCnnMACcwOAgEafkjY/1A/wAz+aPQVwP9Nfs/fHoAOM7b7KWafbZxQWiXMLzDMLJWWzZ85WJqKmmQEIV/bHz7Lm6hkOjr6vbvB6DHbdpJP9ImHji9kVbdKBWhoQVz7oxc2maa2j58x9EbCbFjHmdNTuEZx9XcPKN6MLIEeppGRN/FTFuxLimIOLARoVzhpBZAZ34rG3wig398ThfxSNgwCk5ZFRoN+LohNBZV+F9f47IklzydK0619msYmWrgK9lPdGbGcc1BoCaQmkOyVrQyjMkdTIfANWNVvRtzN3/fFaUScjG8yWAB0wqHbCC3hN+mYx8azN5J/ZEF5dz1A6ge+Al62NZcyhOZ3UGXDvjOLTZbtI3W8Kk9GuVPZGwvAcV742umxiYWUBTRGOm/Lf2iNxsxOIrhUQ3V8itmwtDe/f5RH8OXiPCM2m5nSXRhQ4hpwI+6KcqwZ05taVz/AOYFTC2i18YqNaV/HREku8z82vYaRm22SWruObXpHEVy6Y9dNhxJ2wm0lZfN0bDaSaNJswdUxx743G2dpGlonfvX84HWpEV2GCprFCclGPX98WkmZtsaJe31vGlqn/vCfbEw9JN4r/1UztwH2iFyfZhyaHio8AIh5McmTTRgO8HPwg4C2OMv0rXjQ/L165co+xI3kelu3qPziHrlJ7qQpXdZMYbsjC2KoNBoG/wivuh8C+R4T0w27hJP92fc0WF9Mdr3ypB7Jg9jxzizyakjXKv4pG86z0Gm/phUh2zoo9ME0nnSJR6mce2sWE9L3GzDsmn+SOaS5NZdeny841aTTxhaphs0dOHpYlH1rK37xT4FY1PpIsZ1sx/yzHOxYlyzJ136Rtd9ixjPg1OsQvbiPeQ/tt7ZN0qavVhHsYRalekWyj/uVP1v/wBI56LuJcYSTzQae2IBIOMA8D3w9Eg3Z1z/ANQ7N9O0/a/3x6Fr4lXgvcI9FaoWzOl7Rp8q5+t7IH2vQdQ9kFdpl5z9beyA09+avUPZHNPqbR6HD1uSY5LLhoSdT09AieVs1M3sq97e4Qau1eafrv8AxGLuGMp+omm0j0sXocUoKTvlClYrIyWuWhzIddIq/CCpbrI8YPWA/wDusj+2l+OUL1uymOP67+0x2wk2kzycsFGbS7MjeaTqYt2Nay5n1pf+qKMXLL+Zm/3XtPnFWZmk1AN9Yxd74Zit9Eg9dN0QiLtzWRnmYRqfxWJnKk2XjhtJIuXZcRmHmkk1OQEXZmyxAJOLm1rQHd2aiHjZ1msspjKYI2mIhTWtK+srDhuJjeZMnmdyjHErHEQZSmtQMQxEjXP5u+OXFm91N/J2Zsaxy1pf2AbOZmBWw1WgGjVpxihfNtCuUwqRilsCRrU5isdNtF1qZDTVmKAAQJdKGlQOOgrw3RzDbLZ208sMMmY4aWjDApYb6HLflDil7lfBjN3FMguOefhEwin5uYQBoNKdekQfljaKU5n2fvi/snspbOVOKQ6Aypgqww5kZawOs2wltORl4ct7y/ONvpvkx5JbRbmnWWY70qJkoc0U1DboE2VqE06ocLFsBavgs+WcAZmlOOfX1TQ5gGmsU7N6O56irTJSnjib+WEskF3DVs1vC70MyazZBURt2ZKjjGmzUqsknpMHL62RRyC9slSwZcuobCNF19YZQwbJ7EyEkVW0CeCTzkCgZajItx4xhKa06+DZLk5Xe5pOK9XiIqXlLo3YD4CGzbW5LNLtlGnNLqqkgLU0NRWoHREV/wB02BVRjPnBjLQgYMmWgo2m8A90axyrjh/gycHbBxsoFlkn6QrU7s2Xd0LWBtnb5CbXPCyUy+sIbrdNsHwOSxE5lFAAhw0as3EDjzgTZ7XYRLnESJhUBDRppqTioNOkxalx0Bor7PWIsGIGWIDtidrNziOImDvRvuiK4dqXs8uaqkDFRl5iPz1OSnERVSK11OWQhsuK8PhE9HaxS5au2EsfWDspzCkZA++FLZOylTVI59debn6jfj2RZSVjJNKriANKVBgjbpq2ZMMtAGORNM6bs9Yqy7QoFaUPNNaZ1GhBjXGt+SZpY3qy1dtzs0snCxQTCCQp0FN9OAiW13SgRqthyYKx40Gh6zSOg7MXq0+wOWapUsoIy0XLTfHLdqrymTZoDMSFUYQSDSuZ06YiDbk0xSqj1lsaoCKc6pFa9wqDhPZB64NnJwQPMlsqVepIoc8hQa+EJKzTSm7WlY6r6O7X8Kskyz+u6MBRmBqrerr1UjTImknEmMr6ilbbktQYgKVolcyq5VXeegxJcWylomzQKy/Uqaute5ak5w4X9cgQ88LXA6kfVI3/ALJ7oi2bZRaJAVQoKtpTSp9/tjCU2nRvHHassfk9auJ+z90ejoeER6Hu/JnqUtp25z/WPshfmPkvUIObVHnP9b3Qtucl6hGc+ppHoKl23DMwVqgDMxGZ0JPRF9NnX+kvcYDWS3zecOUcAO4ABpQBjllErT2OrMetmPvjnm8eztHqYo53BU1VF+z7Ef0tJ5m0wuhw4NStMq4hA+07BWcszvaiuJix/NilTXUk8YBCaReMnM05STvPEQFvcf0id/azP4jHbj5iq8HlZuJyT62OA2TuxfXtndMle5TFxLpuhZUzDNLqOT5Q42NM+b6qjUxzgQbuSSzyLUiAszLJoo1NJg03xTT8mSfPQY5U64lGau5/vveVEEblvG7WmUs8hlIQkkrrmOLmEv8AJC1rXFLC0FedMlDu5+Z6It7G5T2H9Q+1Y5PVY08bdv8AJ2emb9xJo6ndLS3nSwEouNQwprn0Qevayy1tIEuziYpleoKoK4jzqkbsoVbpnFGDLqpBHXBCVfc1zj+UU0oCyhKqc+bhOkcXo/UQxY5bdmdHqsTlkSiVJxmJWWwpStRllvpUQC272wtFleSkrBhazo1WWpqS3TTwhknEtVmJJOpJJPec4RvSlL51lb/4w8CfOOjBmx58jcelLr9zly45Y4KyxsPtta7RawkxxhMuYaBEGarVTkK6iE+btfbSc7RMHUaeykEfRt//AEZXSJg/wNC3Ol0dhwYjuJEd6jHZ8HK26Gy7LxmzrutxeY7MokUJZiaYzXOsK8rMNUk0Bp+DDHsxnYrxH/glt9l6++ANhs7MWoK0RieoUrDVKw8DftLdImvZpjGimyWfKmZIHsh62LtiybDMYglZbOaKM6AKch2iAFrsmOy2N/8A48sd0M2w5HJzUNCMXWKEDyjzZTblr4PS1isKa69zn+3dssVrmCcJ0xJgUKJbSQQaZ1LCZUVrwOkA9oJ2KVZq/qEH2S4hg2y2erazLkqQBhagqQMQ360Fcu2NbXshNnS5aIql5UsBlxaVLU6I645IpLk5JwfZAiUy/F641YgPM0bD0A9mImkUrPY62d8JBLChWuYwshrSlAIKWu7GlWfknKrzi2ZrqV4QDm2oyxRWxVFDQEAA0yz6o0i9unkh8dfBvsvZpL2lRPmLLlrzmLDEppQ4SARkeuOyWi5Z4X4RJs9mw0DBQzBiBSjaBa0FBwApWON3bZUmKxeqkKKUFK557siBnWHtPTBOkoJIs8ooiiWOc+YAoM/+Y7McHPiJmpaK2gBtHyeGrHM4hpo4NcJNKZEEZQs/DxTT2Qy3zbUMqY6OwDEvyZPNUvWuHLpIrrCrLs4MtjvFKdmsYrh0lQT+rlnUvRdacdknrwf+If8AMIN/3WyTmXM8zHUimS67+gwV2KtjJKfAecWFR1AUp3xetQnM4dlcUFM0IUjrOW+IUXtZSpoSFsjEVy7/ALoatkOVsk2VaUcUbEkwHdnlXjzgp7IFWqx8lNKGlGFRQgjOuWRhhulZfJKCTTWgQtn16R3Txx9tSRhB/XTGa8L25U1mZ5NlQUq2InxYxTsk9JbqyrmtcJ4Z13QNnWoA81C3WaeFPfGVven6IL0jCf4wY4liidOzG/8AKh+juj0APjhuJ/dy49Fe1HwLYftrPWf6/uhXmE4V6hDJthOozf2nuhbm+qvV7o5ZdWXHoJVlGcz+1mfxGLIWKlkY45oyymv4kxbZTQ550O6OLIvqZ7uB/wDlH+ADPX/3CT9eT/EIEXyP6RO/tZn8Ri3d1paZbJLManlZQ0A0YcIhvuX/AEmcP/LM/iMepCOqSfg+fyyU5uS7sHQZuVPkbSwHOVJRU7weUAy7Iq2S6JjnJHboUE+NIabi2dnCTPTkyGdEC4jSpDg9ByEOT4JindoVpzzMKsWeprXOmY00gjsnPpaACK4lYDMde/qgxL2RmMShaUhQAnES3raUy19kMt37BLIIczw51wogANRTUsfCObPJPG1/J1401li2/BPYbTQHmOepQfGtPGLi2iYdJZ/aZR7KxskgJkK9sb4hxHaRHzUoSbaUf+nrucepBPnTFUsQgG8Ak+NBAL0hXM882LAjv8gQ2FSaUPHQQwWqapWmNVNQa66Gvsje1X8WpoaaZae6PW9BjlBNtUzzvVSU3XYVtjdk5ki1SprS2UKSSWda0II0Ge+NB6P+cxYyhVmOjtqSeIEMcu95jVFe4D3Ro1qZq1J7o9JbN3Zx0kR3Ns1IkCaMdeVlcm2FVUDOoI16s4kW5rKoIJdwQRRmNDXdTKN5eKmhI7vdG6WN2OSE16K+ysLTywuiwhlLLSWE5qCiruprTnVMSyrXRWVVwV3rkfARJK2fmkaU66CNjdCr681R0AEnwpCeJeBqTFi22MlsReYW0xEqGoN1QMxHrRPdsgATSgyNe9c4Y3k2cH57HsEWLDKku1BLFQK844sor20OU2+pz213W8yuJWbqZqjsJgY+xpauHGh3B1YD7RyjptttTISoFCOGEdR00gFar6atCs1jrTGpjWK8GcueoivsrPlA46KtDzsQYf4amBjoBUBg9BXEAc++lIfntCvmbNPI3lT5CB0+57ISSbPaBXU5/wAsdGOUoO0ZSimKNpZSlBixZa0plwpG6TMChSq6ala69sGrXdtmVcIE6h0DEeFVge+BcgrEdJHlDfLbIfBUuq9Hk4whoGINKV07YtzLTNmKz0LBdSKmnexIjVbqV6lA1fo1790VpkgKSCGB6x5Qa0hWYk2SYw5XCcAIGLdX8b4arNPlCWoddw0UKewhs+0Qq8qQmHnHhzqUOvDyi1ZZhcEOkxiNMLCndQxpacde4Lh2MDLZyfzpTgGAPiPKIpl4NL3K6j5wRG8R74EGWv6qZ2t/sieXJ3rJcU34vJYnUpyDX5Rpw/y5UZiD4b/UP2x/JHoVIdsdvSHefyrqDpNXw1inOtIoM/xSK22kylutANPzjU5oMBJlrOE1BNM45pQs3i+Ca6bnxY3MwANMc0yyzPTBEWGzrXE5PQCPcIUZt8OThlLT9kFjXXxjZLunzDV2oOk/6REvBFu2WvUTSpMYrNdFglsHSXVlIIJZjmMxkSBr0RdNskKSyyUxEkk0WpJ1JNOMCrDY1lLQHrJOZi5mSCcx2Z9oi9TNItC+WOigDh+CYht05pigYsB6M+8ZGNS2mdO4/fF1LHNahUORxAoO8mE4oadAuTcxbMz26cK0y4VMFbDJ5JMKuxpUipqc9YIWW45tOccPWf5YtSblAzZyeoD3kxOqKc5S6gnE7H1vHyjdrJXq64N2gSZe4sToCT+BEHxuw9RFUdVT3mJ1Q1JlKTdbMMlr1eZNIsSdm5p1AA6SfdWJ2vOaac9uyg9kTXfZy5xFiQOO88CeECiiW7M2fZlAc36wBX2x4WKUpylOxrvIA8IzedtOaA0A18tN340ijjqK1JpFCCNXHqylXsxHvJjYTbRuNOxRFSzyWcih1IHnBD4nbXlNOj74AshZrQNT/BFW0Wd3arZk0+co07YJfEx3v4ffFG2SeTYDFXKunhABD8XPwHRz184ksdldZgOQH1lz7j1RHy9RmaHSnHd3RCyFc6089YYF69rCWowpwNSB1HOAN4XHjFSAGGjB1r7YappMxCBXMbuP/MLc5m0NajXjX/mGhFWxC1SqgUYHfVPZWMPfE8NQqnXWX5xJmeI64hayiYQrmlcgTnnwqD1xaYUbzw84UYS2HXLy8YGz7kamSp9pPOJ5uyc1TVJunQfONTds1dXIPUT74qibQMtFz2gZqUFDkcSjPoiK1SLU64Z0uW4+kClR2gxZtzzZWZOIcc8uzygf8dk79NPx+NIpWiXTBto2cnUqqlh+OyBz2GYDQqQR2e+GeRfZU82YRnmCcjE87k7SMyA5/GROvVFpkaios2aMq95HnGyWuaN/8MTXndMyUcxUbiPxlAww9iA38YTvp+I849AvnR6CwOhbczFFun1oPlG3fisAERphoKqvQKkjs0hz2iuOWbdaJjnETMJAOQH47I2lOoGVAOIpSM6N7FqxXMw9RGHThoa9JMEpNxTK1JUdZJy7MonnX4gNBVjnpkMtczrFSZfUtxQoxH1zTthMpFkXdJQ8+d2LQHvzMbi0WbRVaZwLVpwPrEQNFtlZASa/teMWBaZeXyAH7W7uhDLS3sFrgly1PUT90SLf87OrgCu4L5cYgFvljLkBU8SfuiRbbL0Eld3ziYmhon+N5p+cfCh7hGVvCZqWOXRGq2xB+iTo3xvKt3CSmfCp13g6RNDNEYkkkmu+tImUV3+NYnk2nLOXLHEU8ouWGaXPqSwBqcNOzrgoTI7vsOM10Gh6Twi9brYEAVKA0Gm4fjjG9otAlp4ACmu+BzXsSdEJ3mn31hCK+vjHhl/z4RbW8W3Kun0Y2N4zNeb9kecIZWk2goaqaGlOilePGLJvKZ9I7uGkY+MZh+j0c0dn3xo14zDnXLqA/GecAG7Xq+9z4RWnzmbM601iSbfMym7oFBGGviZpUGu4AZcIAK/KHXQ0jzTq6xIbxmnJj4fdGfjBwe75o8su+GBeuq0Vl0roSOzdA695QD1PzuHEZeMWbBb2Z8B3g0y4RYtUxghIpUZ0yNeIFdIqiQE06oqaU69fu8oqvaNxPZ7NOEW517NwU9gMQPfLAeqlNPV+/qgoZFOvOaAKGo09YCK3xhPrm4K9QBHRXSkTG+GyqqVplzKVPCtYpWraFkajykAzz19gigMWmc7Lm2deAGW+AFoucGrAkHPKDEzaaWc6SsqUGE66ezpiJ9p5eploepfOKTJaQAnXXMGhBzplFR2mLx3GGP8AKaXvkKTxpTTqiZb2SZ+ilnszik7M3HwAJG0E0Cjc5eBFT4xFORXzWik8NO7dBa0ykfSUinorn2QLeUy6KB1Raa7kNM3+Bt0d8eibC/Ad33x6LqIh82xvtZdstCjnETDWpoB5wszbc75s3UAaDuEdlvL88/1jFRd3WfbHLsbpnIlavzhu4ZxfsV1tMphyWpzNKDq4mOnzIv2X1eyCxuRzWVs/Qk8ovd/uixK2f1GMa8K/6o6EffE7w7DY538RKoJaaNDqBl/igeyrUgZ0GWgLEdGL746bafV7RFO0eseoe2JsakIclBvpxyp7vKJ5LLnUAdZHtrDw0eTTuhDsVLLZcbUFAN/4rrB+iSk3AKKfjiYK2H53X74sW71R1iCybEa0zS74j3cAIjlSxTo1z1pu1hy49sQp5RNjsWkQbuNNd8WrHYg+LE2QyFKA4t+sHpmnbFqx+r2mALAIu5T9Ld9GvgI3e6EqBnXshmlaxs2sAWKvxOtPWOQ6PKBVplBZjLlhAFCeJ6ofDvgPbPWfsgCxOmHOtSKGuR3ff5xqBl2eOvfDg3q9i+2ND6x6z7IEOxUlTMLqwpkQT1d0H2YVqOFfOLEzXsEXl9UdUUmSxFvGz4JhAotKkdR6oHz2DDPicqimXth9tfrD6pgbaPdDsaYnuq6k9nXppEE+SrZEDqqN26oNOyo7YdX07BFSd6p/Z9kOwsVpWyMiaoZSV401ru3kGJBsVLUEF656ke6sOFz/AD/qj3xfm+UOyTn8zZOXSgw93+6Kp2KTOk1gR0a1/ajpEnf2xG+vZ74dgcrtlyzJJoZlV+aeI8+iKU0zF+ifCOr31+aP1oBTfVgsliV8IPR3nyj0Pceg3YH/2Q=="/>
          <p:cNvSpPr>
            <a:spLocks noChangeAspect="1" noChangeArrowheads="1"/>
          </p:cNvSpPr>
          <p:nvPr/>
        </p:nvSpPr>
        <p:spPr bwMode="auto">
          <a:xfrm>
            <a:off x="152400" y="-15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prstClr val="black"/>
              </a:solidFill>
            </a:endParaRPr>
          </a:p>
        </p:txBody>
      </p:sp>
      <p:pic>
        <p:nvPicPr>
          <p:cNvPr id="1026" name="Picture 2" descr="Risultati immagini per come incontrare il mondo del lavoro clip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25400"/>
            <a:ext cx="4291484" cy="223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107504" y="6381328"/>
            <a:ext cx="8568952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dirty="0" smtClean="0">
                <a:solidFill>
                  <a:prstClr val="white"/>
                </a:solidFill>
              </a:rPr>
              <a:t>Cogito ….ergo work                                   				                19 marzo 2018</a:t>
            </a:r>
            <a:endParaRPr lang="it-IT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1"/>
          <p:cNvSpPr>
            <a:spLocks noGrp="1"/>
          </p:cNvSpPr>
          <p:nvPr>
            <p:ph type="body" idx="12"/>
          </p:nvPr>
        </p:nvSpPr>
        <p:spPr>
          <a:xfrm>
            <a:off x="3203848" y="344637"/>
            <a:ext cx="5760640" cy="49207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t-IT" alt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Competenze extra disciplinari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55544" y="1556792"/>
            <a:ext cx="7956884" cy="4580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it-IT" dirty="0" smtClean="0">
                <a:solidFill>
                  <a:srgbClr val="00609D"/>
                </a:solidFill>
              </a:rPr>
              <a:t>Il dibattito attuale sull’accompagnamento al lavoro NON può prescindere dal prendere in considerazione le COMPETENZE o ABILITÀ extra disciplinari (le cosiddette </a:t>
            </a:r>
            <a:r>
              <a:rPr lang="it-IT" i="1" dirty="0" smtClean="0">
                <a:solidFill>
                  <a:srgbClr val="00609D"/>
                </a:solidFill>
              </a:rPr>
              <a:t>Soft </a:t>
            </a:r>
            <a:r>
              <a:rPr lang="it-IT" i="1" dirty="0" err="1" smtClean="0">
                <a:solidFill>
                  <a:srgbClr val="00609D"/>
                </a:solidFill>
              </a:rPr>
              <a:t>Skills</a:t>
            </a:r>
            <a:r>
              <a:rPr lang="it-IT" i="1" dirty="0" smtClean="0">
                <a:solidFill>
                  <a:srgbClr val="00609D"/>
                </a:solidFill>
              </a:rPr>
              <a:t>)</a:t>
            </a:r>
            <a:r>
              <a:rPr lang="it-IT" dirty="0" smtClean="0">
                <a:solidFill>
                  <a:srgbClr val="00609D"/>
                </a:solidFill>
              </a:rPr>
              <a:t>, per individuare modalità di trasmissione delle stesse agli studenti.</a:t>
            </a:r>
          </a:p>
          <a:p>
            <a:pPr algn="just">
              <a:lnSpc>
                <a:spcPts val="2500"/>
              </a:lnSpc>
            </a:pPr>
            <a:r>
              <a:rPr lang="it-IT" dirty="0" smtClean="0">
                <a:solidFill>
                  <a:srgbClr val="00609D"/>
                </a:solidFill>
              </a:rPr>
              <a:t>Acquisire COMPETENZE per l’inserimento nel mondo del lavoro riguarda un insieme </a:t>
            </a:r>
            <a:r>
              <a:rPr lang="it-IT" dirty="0">
                <a:solidFill>
                  <a:srgbClr val="00609D"/>
                </a:solidFill>
              </a:rPr>
              <a:t>di caratteristiche personali che contraddistinguono la nostra relazione con le altre </a:t>
            </a:r>
            <a:r>
              <a:rPr lang="it-IT" dirty="0" smtClean="0">
                <a:solidFill>
                  <a:srgbClr val="00609D"/>
                </a:solidFill>
              </a:rPr>
              <a:t>persone e con l’ambiente sociale in cui si opera e, </a:t>
            </a:r>
            <a:r>
              <a:rPr lang="it-IT" dirty="0">
                <a:solidFill>
                  <a:srgbClr val="00609D"/>
                </a:solidFill>
              </a:rPr>
              <a:t>poiché oggi il mercato del lavoro è </a:t>
            </a:r>
            <a:r>
              <a:rPr lang="it-IT" dirty="0" smtClean="0">
                <a:solidFill>
                  <a:srgbClr val="00609D"/>
                </a:solidFill>
              </a:rPr>
              <a:t>fortemente </a:t>
            </a:r>
            <a:r>
              <a:rPr lang="it-IT" dirty="0">
                <a:solidFill>
                  <a:srgbClr val="00609D"/>
                </a:solidFill>
              </a:rPr>
              <a:t>competitivo ed esigente, le </a:t>
            </a:r>
            <a:r>
              <a:rPr lang="it-IT" i="1" dirty="0">
                <a:solidFill>
                  <a:srgbClr val="00609D"/>
                </a:solidFill>
              </a:rPr>
              <a:t>Soft </a:t>
            </a:r>
            <a:r>
              <a:rPr lang="it-IT" i="1" dirty="0" err="1">
                <a:solidFill>
                  <a:srgbClr val="00609D"/>
                </a:solidFill>
              </a:rPr>
              <a:t>Skills</a:t>
            </a:r>
            <a:r>
              <a:rPr lang="it-IT" i="1" dirty="0">
                <a:solidFill>
                  <a:srgbClr val="00609D"/>
                </a:solidFill>
              </a:rPr>
              <a:t> </a:t>
            </a:r>
            <a:r>
              <a:rPr lang="it-IT" dirty="0">
                <a:solidFill>
                  <a:srgbClr val="00609D"/>
                </a:solidFill>
              </a:rPr>
              <a:t>giocano un ruolo chiave per il successo </a:t>
            </a:r>
            <a:r>
              <a:rPr lang="it-IT" dirty="0" smtClean="0">
                <a:solidFill>
                  <a:srgbClr val="00609D"/>
                </a:solidFill>
              </a:rPr>
              <a:t>professionale, </a:t>
            </a:r>
            <a:r>
              <a:rPr lang="it-IT" dirty="0">
                <a:solidFill>
                  <a:srgbClr val="00609D"/>
                </a:solidFill>
              </a:rPr>
              <a:t>dato che le </a:t>
            </a:r>
            <a:r>
              <a:rPr lang="it-IT" dirty="0" smtClean="0">
                <a:solidFill>
                  <a:srgbClr val="00609D"/>
                </a:solidFill>
              </a:rPr>
              <a:t>aziende </a:t>
            </a:r>
            <a:r>
              <a:rPr lang="it-IT" dirty="0">
                <a:solidFill>
                  <a:srgbClr val="00609D"/>
                </a:solidFill>
              </a:rPr>
              <a:t>le considerano ormai </a:t>
            </a:r>
            <a:r>
              <a:rPr lang="it-IT" dirty="0" smtClean="0">
                <a:solidFill>
                  <a:srgbClr val="00609D"/>
                </a:solidFill>
              </a:rPr>
              <a:t>una dote necessaria del lavoratore </a:t>
            </a:r>
            <a:r>
              <a:rPr lang="it-IT" dirty="0">
                <a:solidFill>
                  <a:srgbClr val="00609D"/>
                </a:solidFill>
              </a:rPr>
              <a:t>per affrontare le sfide </a:t>
            </a:r>
            <a:r>
              <a:rPr lang="it-IT" dirty="0" smtClean="0">
                <a:solidFill>
                  <a:srgbClr val="00609D"/>
                </a:solidFill>
              </a:rPr>
              <a:t>lavorative quotidiane. </a:t>
            </a:r>
          </a:p>
          <a:p>
            <a:pPr algn="just">
              <a:lnSpc>
                <a:spcPts val="2500"/>
              </a:lnSpc>
            </a:pPr>
            <a:endParaRPr lang="it-IT" b="1" dirty="0" smtClean="0">
              <a:solidFill>
                <a:srgbClr val="00609D"/>
              </a:solidFill>
            </a:endParaRPr>
          </a:p>
          <a:p>
            <a:pPr algn="just">
              <a:lnSpc>
                <a:spcPts val="2500"/>
              </a:lnSpc>
            </a:pPr>
            <a:r>
              <a:rPr lang="it-IT" b="1" dirty="0" smtClean="0">
                <a:solidFill>
                  <a:srgbClr val="00609D"/>
                </a:solidFill>
              </a:rPr>
              <a:t>Per </a:t>
            </a:r>
            <a:r>
              <a:rPr lang="it-IT" b="1" dirty="0">
                <a:solidFill>
                  <a:srgbClr val="00609D"/>
                </a:solidFill>
              </a:rPr>
              <a:t>questo motivo è diventato quindi indispensabile sviluppare competenze in ambiti </a:t>
            </a:r>
            <a:r>
              <a:rPr lang="it-IT" b="1" dirty="0" smtClean="0">
                <a:solidFill>
                  <a:srgbClr val="00609D"/>
                </a:solidFill>
              </a:rPr>
              <a:t>quali: </a:t>
            </a:r>
            <a:r>
              <a:rPr lang="it-IT" b="1" dirty="0">
                <a:solidFill>
                  <a:srgbClr val="00609D"/>
                </a:solidFill>
              </a:rPr>
              <a:t>la comunicazione, la leadership, la gestione del tempo, </a:t>
            </a:r>
            <a:r>
              <a:rPr lang="it-IT" b="1" dirty="0" smtClean="0">
                <a:solidFill>
                  <a:srgbClr val="00609D"/>
                </a:solidFill>
              </a:rPr>
              <a:t>l'abilità nel parlare </a:t>
            </a:r>
            <a:r>
              <a:rPr lang="it-IT" b="1" dirty="0">
                <a:solidFill>
                  <a:srgbClr val="00609D"/>
                </a:solidFill>
              </a:rPr>
              <a:t>in pubblico, le tecniche di </a:t>
            </a:r>
            <a:r>
              <a:rPr lang="it-IT" b="1" dirty="0" err="1">
                <a:solidFill>
                  <a:srgbClr val="00609D"/>
                </a:solidFill>
              </a:rPr>
              <a:t>problem</a:t>
            </a:r>
            <a:r>
              <a:rPr lang="it-IT" b="1" dirty="0">
                <a:solidFill>
                  <a:srgbClr val="00609D"/>
                </a:solidFill>
              </a:rPr>
              <a:t> </a:t>
            </a:r>
            <a:r>
              <a:rPr lang="it-IT" b="1" dirty="0" err="1">
                <a:solidFill>
                  <a:srgbClr val="00609D"/>
                </a:solidFill>
              </a:rPr>
              <a:t>solving</a:t>
            </a:r>
            <a:r>
              <a:rPr lang="it-IT" b="1" dirty="0" smtClean="0">
                <a:solidFill>
                  <a:srgbClr val="00609D"/>
                </a:solidFill>
              </a:rPr>
              <a:t>... </a:t>
            </a:r>
            <a:r>
              <a:rPr lang="it-IT" b="1" dirty="0" err="1" smtClean="0">
                <a:solidFill>
                  <a:srgbClr val="00609D"/>
                </a:solidFill>
              </a:rPr>
              <a:t>Ecc</a:t>
            </a:r>
            <a:r>
              <a:rPr lang="it-IT" b="1" dirty="0" smtClean="0">
                <a:solidFill>
                  <a:srgbClr val="00609D"/>
                </a:solidFill>
              </a:rPr>
              <a:t>  </a:t>
            </a:r>
            <a:r>
              <a:rPr lang="it-IT" b="1" dirty="0" err="1" smtClean="0">
                <a:solidFill>
                  <a:srgbClr val="00609D"/>
                </a:solidFill>
              </a:rPr>
              <a:t>ecc</a:t>
            </a:r>
            <a:r>
              <a:rPr lang="it-IT" b="1" dirty="0" smtClean="0">
                <a:solidFill>
                  <a:srgbClr val="00609D"/>
                </a:solidFill>
              </a:rPr>
              <a:t> </a:t>
            </a:r>
            <a:endParaRPr lang="it-IT" b="1" dirty="0">
              <a:solidFill>
                <a:prstClr val="black"/>
              </a:solidFill>
            </a:endParaRPr>
          </a:p>
        </p:txBody>
      </p:sp>
      <p:pic>
        <p:nvPicPr>
          <p:cNvPr id="6" name="Picture 4" descr="Immagine correlat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0629"/>
            <a:ext cx="233922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8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39552" y="1771389"/>
            <a:ext cx="8064896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2B0AB6"/>
                </a:solidFill>
              </a:rPr>
              <a:t>COMPETENZE extra disciplinari o più semplicemente ABILITÀ</a:t>
            </a:r>
          </a:p>
          <a:p>
            <a:r>
              <a:rPr lang="it-IT" sz="1600" b="1" i="1" dirty="0" smtClean="0">
                <a:solidFill>
                  <a:srgbClr val="2B0AB6"/>
                </a:solidFill>
              </a:rPr>
              <a:t>(c.d. Soft </a:t>
            </a:r>
            <a:r>
              <a:rPr lang="it-IT" sz="1600" b="1" i="1" dirty="0" err="1">
                <a:solidFill>
                  <a:srgbClr val="2B0AB6"/>
                </a:solidFill>
              </a:rPr>
              <a:t>Skills</a:t>
            </a:r>
            <a:r>
              <a:rPr lang="it-IT" sz="1600" b="1" i="1" dirty="0">
                <a:solidFill>
                  <a:srgbClr val="2B0AB6"/>
                </a:solidFill>
              </a:rPr>
              <a:t> </a:t>
            </a:r>
            <a:r>
              <a:rPr lang="it-IT" sz="1600" b="1" dirty="0">
                <a:solidFill>
                  <a:srgbClr val="2B0AB6"/>
                </a:solidFill>
              </a:rPr>
              <a:t>-</a:t>
            </a:r>
            <a:r>
              <a:rPr lang="it-IT" sz="1600" b="1" i="1" dirty="0">
                <a:solidFill>
                  <a:srgbClr val="2B0AB6"/>
                </a:solidFill>
              </a:rPr>
              <a:t> Non Cognitive </a:t>
            </a:r>
            <a:r>
              <a:rPr lang="it-IT" sz="1600" b="1" i="1" dirty="0" err="1">
                <a:solidFill>
                  <a:srgbClr val="2B0AB6"/>
                </a:solidFill>
              </a:rPr>
              <a:t>Skills</a:t>
            </a:r>
            <a:r>
              <a:rPr lang="it-IT" sz="1600" b="1" i="1" dirty="0">
                <a:solidFill>
                  <a:srgbClr val="2B0AB6"/>
                </a:solidFill>
              </a:rPr>
              <a:t> </a:t>
            </a:r>
            <a:r>
              <a:rPr lang="it-IT" sz="1600" b="1" i="1" dirty="0" smtClean="0">
                <a:solidFill>
                  <a:srgbClr val="2B0AB6"/>
                </a:solidFill>
              </a:rPr>
              <a:t>)</a:t>
            </a:r>
          </a:p>
          <a:p>
            <a:endParaRPr lang="it-IT" sz="1600" dirty="0">
              <a:solidFill>
                <a:srgbClr val="2B0AB6"/>
              </a:solidFill>
            </a:endParaRP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rgbClr val="2B0AB6"/>
                </a:solidFill>
              </a:rPr>
              <a:t>Possono essere un punto di forza dei laureati in Lettere e Filosofia, poiché le caratteristiche dei piani degli studi possono facilitare e predisporre all’acquisizione di queste competenze.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endParaRPr lang="it-IT" sz="2000" dirty="0" smtClean="0">
              <a:solidFill>
                <a:srgbClr val="2B0AB6"/>
              </a:solidFill>
            </a:endParaRP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rgbClr val="2B0AB6"/>
                </a:solidFill>
              </a:rPr>
              <a:t>La loro padronanza però viene lasciata all’iniziativa e al </a:t>
            </a:r>
            <a:r>
              <a:rPr lang="it-IT" sz="2000" u="sng" dirty="0" smtClean="0">
                <a:solidFill>
                  <a:srgbClr val="2B0AB6"/>
                </a:solidFill>
              </a:rPr>
              <a:t>carattere</a:t>
            </a:r>
            <a:r>
              <a:rPr lang="it-IT" sz="2000" dirty="0" smtClean="0">
                <a:solidFill>
                  <a:srgbClr val="2B0AB6"/>
                </a:solidFill>
              </a:rPr>
              <a:t> (in senso inglese) della persona.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endParaRPr lang="it-IT" sz="2000" dirty="0" smtClean="0">
              <a:solidFill>
                <a:srgbClr val="2B0AB6"/>
              </a:solidFill>
            </a:endParaRP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rgbClr val="2B0AB6"/>
                </a:solidFill>
              </a:rPr>
              <a:t>Una preparazione specifica, che risultasse dal piano studi, darebbe un notevole vantaggio ai laureati nel contatto con il Mondo del lavoro.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endParaRPr lang="it-IT" sz="2000" dirty="0" smtClean="0">
              <a:solidFill>
                <a:srgbClr val="2B0AB6"/>
              </a:solidFill>
            </a:endParaRP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endParaRPr lang="it-IT" sz="2000" dirty="0" smtClean="0">
              <a:solidFill>
                <a:srgbClr val="2B0AB6"/>
              </a:solidFill>
            </a:endParaRP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rgbClr val="2B0AB6"/>
                </a:solidFill>
              </a:rPr>
              <a:t>Ma non va dimenticata la necessità di una conoscenza approfondita della lingua inglese e dell’</a:t>
            </a:r>
            <a:r>
              <a:rPr lang="it-IT" sz="2000" i="1" dirty="0" smtClean="0">
                <a:solidFill>
                  <a:srgbClr val="2B0AB6"/>
                </a:solidFill>
              </a:rPr>
              <a:t>office </a:t>
            </a:r>
            <a:r>
              <a:rPr lang="it-IT" sz="2000" i="1" dirty="0" err="1" smtClean="0">
                <a:solidFill>
                  <a:srgbClr val="2B0AB6"/>
                </a:solidFill>
              </a:rPr>
              <a:t>automation</a:t>
            </a:r>
            <a:r>
              <a:rPr lang="it-IT" sz="2000" i="1" dirty="0" smtClean="0">
                <a:solidFill>
                  <a:srgbClr val="2B0AB6"/>
                </a:solidFill>
              </a:rPr>
              <a:t>.</a:t>
            </a:r>
            <a:endParaRPr lang="it-IT" sz="2000" dirty="0"/>
          </a:p>
        </p:txBody>
      </p:sp>
      <p:sp>
        <p:nvSpPr>
          <p:cNvPr id="5" name="Segnaposto testo 1"/>
          <p:cNvSpPr>
            <a:spLocks noGrp="1"/>
          </p:cNvSpPr>
          <p:nvPr>
            <p:ph type="body" idx="12"/>
          </p:nvPr>
        </p:nvSpPr>
        <p:spPr bwMode="auto">
          <a:xfrm>
            <a:off x="3085927" y="4872"/>
            <a:ext cx="5903912" cy="1152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  <a:spcBef>
                <a:spcPts val="0"/>
              </a:spcBef>
            </a:pPr>
            <a:r>
              <a:rPr lang="it-IT" altLang="it-I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Competenze extra disciplinari</a:t>
            </a:r>
          </a:p>
        </p:txBody>
      </p:sp>
      <p:pic>
        <p:nvPicPr>
          <p:cNvPr id="5122" name="Picture 2" descr="Risultati immagini per soft skills icon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632"/>
            <a:ext cx="201622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23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67544" y="2321007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prstClr val="black"/>
                </a:solidFill>
              </a:rPr>
              <a:t>        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51520" y="2518986"/>
            <a:ext cx="8640960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lnSpc>
                <a:spcPts val="16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rgbClr val="2B0AB6"/>
                </a:solidFill>
                <a:ea typeface="Calibri"/>
                <a:cs typeface="Times New Roman"/>
              </a:rPr>
              <a:t>Flessibilità </a:t>
            </a:r>
            <a:r>
              <a:rPr lang="it-IT" sz="2000" dirty="0">
                <a:solidFill>
                  <a:srgbClr val="2B0AB6"/>
                </a:solidFill>
                <a:ea typeface="Calibri"/>
                <a:cs typeface="Times New Roman"/>
              </a:rPr>
              <a:t>cognitiva</a:t>
            </a:r>
          </a:p>
          <a:p>
            <a:pPr marL="1200150" lvl="2" indent="-285750">
              <a:lnSpc>
                <a:spcPts val="16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rgbClr val="2B0AB6"/>
                </a:solidFill>
                <a:ea typeface="Calibri"/>
                <a:cs typeface="Times New Roman"/>
              </a:rPr>
              <a:t>Negoziazione</a:t>
            </a:r>
            <a:endParaRPr lang="it-IT" sz="2000" dirty="0">
              <a:solidFill>
                <a:srgbClr val="2B0AB6"/>
              </a:solidFill>
              <a:ea typeface="Calibri"/>
              <a:cs typeface="Times New Roman"/>
            </a:endParaRPr>
          </a:p>
          <a:p>
            <a:pPr marL="1200150" lvl="2" indent="-285750">
              <a:lnSpc>
                <a:spcPts val="16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rgbClr val="2B0AB6"/>
                </a:solidFill>
                <a:ea typeface="Calibri"/>
                <a:cs typeface="Times New Roman"/>
              </a:rPr>
              <a:t>Orientamento </a:t>
            </a:r>
            <a:r>
              <a:rPr lang="it-IT" sz="2000" dirty="0">
                <a:solidFill>
                  <a:srgbClr val="2B0AB6"/>
                </a:solidFill>
                <a:ea typeface="Calibri"/>
                <a:cs typeface="Times New Roman"/>
              </a:rPr>
              <a:t>al servizio</a:t>
            </a:r>
          </a:p>
          <a:p>
            <a:pPr marL="1200150" lvl="2" indent="-285750">
              <a:lnSpc>
                <a:spcPts val="16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rgbClr val="2B0AB6"/>
                </a:solidFill>
                <a:ea typeface="Calibri"/>
                <a:cs typeface="Times New Roman"/>
              </a:rPr>
              <a:t>Capacità </a:t>
            </a:r>
            <a:r>
              <a:rPr lang="it-IT" sz="2000" dirty="0">
                <a:solidFill>
                  <a:srgbClr val="2B0AB6"/>
                </a:solidFill>
                <a:ea typeface="Calibri"/>
                <a:cs typeface="Times New Roman"/>
              </a:rPr>
              <a:t>di giudizio e di prendere decisioni</a:t>
            </a:r>
          </a:p>
          <a:p>
            <a:pPr marL="1200150" lvl="2" indent="-285750">
              <a:lnSpc>
                <a:spcPts val="16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rgbClr val="2B0AB6"/>
                </a:solidFill>
                <a:ea typeface="Calibri"/>
                <a:cs typeface="Times New Roman"/>
              </a:rPr>
              <a:t>Intelligenza </a:t>
            </a:r>
            <a:r>
              <a:rPr lang="it-IT" sz="2000" dirty="0">
                <a:solidFill>
                  <a:srgbClr val="2B0AB6"/>
                </a:solidFill>
                <a:ea typeface="Calibri"/>
                <a:cs typeface="Times New Roman"/>
              </a:rPr>
              <a:t>emotiva</a:t>
            </a:r>
          </a:p>
          <a:p>
            <a:pPr marL="1200150" lvl="2" indent="-285750">
              <a:lnSpc>
                <a:spcPts val="16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rgbClr val="2B0AB6"/>
                </a:solidFill>
                <a:ea typeface="Calibri"/>
                <a:cs typeface="Times New Roman"/>
              </a:rPr>
              <a:t>Capacità </a:t>
            </a:r>
            <a:r>
              <a:rPr lang="it-IT" sz="2000" dirty="0">
                <a:solidFill>
                  <a:srgbClr val="2B0AB6"/>
                </a:solidFill>
                <a:ea typeface="Calibri"/>
                <a:cs typeface="Times New Roman"/>
              </a:rPr>
              <a:t>di coordinarsi con gli altri</a:t>
            </a:r>
          </a:p>
          <a:p>
            <a:pPr marL="1200150" lvl="2" indent="-285750">
              <a:lnSpc>
                <a:spcPts val="16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rgbClr val="2B0AB6"/>
                </a:solidFill>
                <a:ea typeface="Calibri"/>
                <a:cs typeface="Times New Roman"/>
              </a:rPr>
              <a:t>Gestione </a:t>
            </a:r>
            <a:r>
              <a:rPr lang="it-IT" sz="2000" dirty="0">
                <a:solidFill>
                  <a:srgbClr val="2B0AB6"/>
                </a:solidFill>
                <a:ea typeface="Calibri"/>
                <a:cs typeface="Times New Roman"/>
              </a:rPr>
              <a:t>delle persone</a:t>
            </a:r>
          </a:p>
          <a:p>
            <a:pPr marL="1200150" lvl="2" indent="-285750">
              <a:lnSpc>
                <a:spcPts val="16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rgbClr val="2B0AB6"/>
                </a:solidFill>
                <a:ea typeface="Calibri"/>
                <a:cs typeface="Times New Roman"/>
              </a:rPr>
              <a:t>Creatività</a:t>
            </a:r>
            <a:endParaRPr lang="it-IT" sz="2000" dirty="0">
              <a:solidFill>
                <a:srgbClr val="2B0AB6"/>
              </a:solidFill>
              <a:ea typeface="Calibri"/>
              <a:cs typeface="Times New Roman"/>
            </a:endParaRPr>
          </a:p>
          <a:p>
            <a:pPr marL="1200150" lvl="2" indent="-285750">
              <a:lnSpc>
                <a:spcPts val="16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rgbClr val="2B0AB6"/>
                </a:solidFill>
                <a:ea typeface="Calibri"/>
                <a:cs typeface="Times New Roman"/>
              </a:rPr>
              <a:t>Pensiero </a:t>
            </a:r>
            <a:r>
              <a:rPr lang="it-IT" sz="2000" dirty="0">
                <a:solidFill>
                  <a:srgbClr val="2B0AB6"/>
                </a:solidFill>
                <a:ea typeface="Calibri"/>
                <a:cs typeface="Times New Roman"/>
              </a:rPr>
              <a:t>critico</a:t>
            </a:r>
          </a:p>
          <a:p>
            <a:pPr marL="1200150" lvl="2" indent="-285750">
              <a:lnSpc>
                <a:spcPts val="16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it-IT" sz="2000" dirty="0" smtClean="0">
                <a:solidFill>
                  <a:srgbClr val="2B0AB6"/>
                </a:solidFill>
                <a:ea typeface="Calibri"/>
                <a:cs typeface="Times New Roman"/>
              </a:rPr>
              <a:t>Risoluzione </a:t>
            </a:r>
            <a:r>
              <a:rPr lang="it-IT" sz="2000" dirty="0">
                <a:solidFill>
                  <a:srgbClr val="2B0AB6"/>
                </a:solidFill>
                <a:ea typeface="Calibri"/>
                <a:cs typeface="Times New Roman"/>
              </a:rPr>
              <a:t>dei problemi </a:t>
            </a:r>
            <a:r>
              <a:rPr lang="it-IT" sz="2000" dirty="0" smtClean="0">
                <a:solidFill>
                  <a:srgbClr val="2B0AB6"/>
                </a:solidFill>
                <a:ea typeface="Calibri"/>
                <a:cs typeface="Times New Roman"/>
              </a:rPr>
              <a:t>complessi</a:t>
            </a:r>
            <a:endParaRPr lang="it-IT" sz="2000" dirty="0">
              <a:solidFill>
                <a:srgbClr val="2B0AB6"/>
              </a:solidFill>
              <a:ea typeface="Calibri"/>
              <a:cs typeface="Times New Roman"/>
            </a:endParaRPr>
          </a:p>
        </p:txBody>
      </p:sp>
      <p:pic>
        <p:nvPicPr>
          <p:cNvPr id="7" name="Picture 2" descr="Risultati immagini per competenze per il lavo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48" y="27086"/>
            <a:ext cx="2196244" cy="129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gnaposto testo 1"/>
          <p:cNvSpPr>
            <a:spLocks noGrp="1"/>
          </p:cNvSpPr>
          <p:nvPr>
            <p:ph type="body" idx="12"/>
          </p:nvPr>
        </p:nvSpPr>
        <p:spPr>
          <a:xfrm>
            <a:off x="3059832" y="116632"/>
            <a:ext cx="6084168" cy="93610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it-IT" sz="2800" dirty="0" smtClean="0"/>
              <a:t>Possibili moduli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15516" y="1484784"/>
            <a:ext cx="878497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609D"/>
                </a:solidFill>
              </a:rPr>
              <a:t>Per incontrare le </a:t>
            </a:r>
            <a:r>
              <a:rPr lang="it-IT" dirty="0" smtClean="0">
                <a:solidFill>
                  <a:srgbClr val="00609D"/>
                </a:solidFill>
              </a:rPr>
              <a:t>richieste del </a:t>
            </a:r>
            <a:r>
              <a:rPr lang="it-IT" dirty="0" smtClean="0">
                <a:solidFill>
                  <a:srgbClr val="00609D"/>
                </a:solidFill>
              </a:rPr>
              <a:t>Mondo del </a:t>
            </a:r>
            <a:r>
              <a:rPr lang="it-IT" dirty="0">
                <a:solidFill>
                  <a:srgbClr val="00609D"/>
                </a:solidFill>
              </a:rPr>
              <a:t>lavoro, con l’obiettivo di aumentare e migliorare l’occupazione dei </a:t>
            </a:r>
            <a:r>
              <a:rPr lang="it-IT" dirty="0" smtClean="0">
                <a:solidFill>
                  <a:srgbClr val="00609D"/>
                </a:solidFill>
              </a:rPr>
              <a:t>nostri studenti, potrebbero essere offerte occasioni di formazione, per es., sulle seguenti </a:t>
            </a:r>
            <a:r>
              <a:rPr lang="it-IT" dirty="0" smtClean="0">
                <a:solidFill>
                  <a:srgbClr val="00609D"/>
                </a:solidFill>
              </a:rPr>
              <a:t>competenze e capacità </a:t>
            </a:r>
            <a:r>
              <a:rPr lang="it-IT" dirty="0" smtClean="0">
                <a:solidFill>
                  <a:srgbClr val="00609D"/>
                </a:solidFill>
              </a:rPr>
              <a:t>:</a:t>
            </a:r>
            <a:endParaRPr lang="it-IT" dirty="0">
              <a:solidFill>
                <a:srgbClr val="00609D"/>
              </a:solidFill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07504" y="6485274"/>
            <a:ext cx="8568952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dirty="0" smtClean="0">
                <a:solidFill>
                  <a:prstClr val="white"/>
                </a:solidFill>
              </a:rPr>
              <a:t>Cogito ….ergo work                                   				                19 marzo 2018</a:t>
            </a:r>
            <a:endParaRPr lang="it-IT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78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924202917"/>
              </p:ext>
            </p:extLst>
          </p:nvPr>
        </p:nvGraphicFramePr>
        <p:xfrm>
          <a:off x="251520" y="1916832"/>
          <a:ext cx="8701201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tangolo 2"/>
          <p:cNvSpPr/>
          <p:nvPr/>
        </p:nvSpPr>
        <p:spPr>
          <a:xfrm>
            <a:off x="3059831" y="116821"/>
            <a:ext cx="59046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prstClr val="white"/>
                </a:solidFill>
              </a:rPr>
              <a:t>Incontri di </a:t>
            </a:r>
          </a:p>
          <a:p>
            <a:pPr algn="ctr"/>
            <a:r>
              <a:rPr lang="it-IT" sz="2400" b="1" dirty="0" smtClean="0">
                <a:solidFill>
                  <a:prstClr val="white"/>
                </a:solidFill>
              </a:rPr>
              <a:t>orientamento al lavoro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627784" y="1311151"/>
            <a:ext cx="3802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rgbClr val="2B0AB6"/>
                </a:solidFill>
              </a:rPr>
              <a:t>Funzione Stage &amp; </a:t>
            </a:r>
            <a:r>
              <a:rPr lang="it-IT" sz="2400" b="1" i="1" dirty="0" err="1" smtClean="0">
                <a:solidFill>
                  <a:srgbClr val="2B0AB6"/>
                </a:solidFill>
              </a:rPr>
              <a:t>Placement</a:t>
            </a:r>
            <a:endParaRPr lang="it-IT" dirty="0"/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07504" y="6557282"/>
            <a:ext cx="8568952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dirty="0" smtClean="0">
                <a:solidFill>
                  <a:prstClr val="white"/>
                </a:solidFill>
              </a:rPr>
              <a:t>Cogito ….ergo work                                   				                19 marzo 2018</a:t>
            </a:r>
            <a:endParaRPr lang="it-IT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0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87624" y="2132856"/>
            <a:ext cx="712879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2B0AB6"/>
                </a:solidFill>
              </a:rPr>
              <a:t>Grazie per la pazienza e l’attenzione</a:t>
            </a:r>
          </a:p>
          <a:p>
            <a:endParaRPr lang="it-IT" sz="2400" dirty="0">
              <a:solidFill>
                <a:srgbClr val="2B0AB6"/>
              </a:solidFill>
            </a:endParaRPr>
          </a:p>
          <a:p>
            <a:r>
              <a:rPr lang="it-IT" sz="2800" i="1" dirty="0">
                <a:solidFill>
                  <a:srgbClr val="2B0A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Massimo Massagli</a:t>
            </a:r>
          </a:p>
          <a:p>
            <a:r>
              <a:rPr lang="it-IT" sz="2400" i="1" dirty="0">
                <a:solidFill>
                  <a:srgbClr val="2B0AB6"/>
                </a:solidFill>
              </a:rPr>
              <a:t> </a:t>
            </a:r>
            <a:endParaRPr lang="it-IT" sz="2400" dirty="0">
              <a:solidFill>
                <a:srgbClr val="2B0AB6"/>
              </a:solidFill>
            </a:endParaRPr>
          </a:p>
          <a:p>
            <a:r>
              <a:rPr lang="it-IT" sz="2400" i="1" dirty="0">
                <a:solidFill>
                  <a:srgbClr val="2B0AB6"/>
                </a:solidFill>
              </a:rPr>
              <a:t>Direttore</a:t>
            </a:r>
            <a:endParaRPr lang="it-IT" sz="2400" dirty="0">
              <a:solidFill>
                <a:srgbClr val="2B0AB6"/>
              </a:solidFill>
            </a:endParaRPr>
          </a:p>
          <a:p>
            <a:r>
              <a:rPr lang="it-IT" sz="2400" i="1" dirty="0">
                <a:solidFill>
                  <a:srgbClr val="2B0AB6"/>
                </a:solidFill>
              </a:rPr>
              <a:t>Funzione di supporto al Nucleo di valutazione di Ateneo</a:t>
            </a:r>
            <a:endParaRPr lang="it-IT" sz="2400" dirty="0">
              <a:solidFill>
                <a:srgbClr val="2B0AB6"/>
              </a:solidFill>
            </a:endParaRPr>
          </a:p>
          <a:p>
            <a:r>
              <a:rPr lang="it-IT" sz="2400" i="1" dirty="0">
                <a:solidFill>
                  <a:srgbClr val="2B0AB6"/>
                </a:solidFill>
              </a:rPr>
              <a:t>Università Cattolica del Sacro </a:t>
            </a:r>
            <a:r>
              <a:rPr lang="it-IT" sz="2400" i="1" dirty="0" smtClean="0">
                <a:solidFill>
                  <a:srgbClr val="2B0AB6"/>
                </a:solidFill>
              </a:rPr>
              <a:t>Cuore</a:t>
            </a:r>
            <a:endParaRPr lang="it-IT" sz="2400" dirty="0">
              <a:solidFill>
                <a:srgbClr val="2B0AB6"/>
              </a:solidFill>
            </a:endParaRPr>
          </a:p>
          <a:p>
            <a:endParaRPr lang="it-IT" sz="2000" i="1" dirty="0" smtClean="0">
              <a:solidFill>
                <a:srgbClr val="2B0AB6"/>
              </a:solidFill>
            </a:endParaRPr>
          </a:p>
          <a:p>
            <a:r>
              <a:rPr lang="it-IT" sz="2000" i="1" dirty="0" smtClean="0">
                <a:solidFill>
                  <a:srgbClr val="2B0AB6"/>
                </a:solidFill>
              </a:rPr>
              <a:t>massimo.massagli@unicatt.it</a:t>
            </a:r>
            <a:endParaRPr lang="it-IT" sz="2000" i="1" dirty="0">
              <a:solidFill>
                <a:srgbClr val="2B0AB6"/>
              </a:solidFill>
            </a:endParaRP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107504" y="6485274"/>
            <a:ext cx="8568952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dirty="0" smtClean="0">
                <a:solidFill>
                  <a:prstClr val="white"/>
                </a:solidFill>
              </a:rPr>
              <a:t>Cogito ….ergo work                                   				                19 marzo 2018</a:t>
            </a:r>
            <a:endParaRPr lang="it-IT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orrelat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05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5"/>
          <p:cNvSpPr/>
          <p:nvPr/>
        </p:nvSpPr>
        <p:spPr>
          <a:xfrm>
            <a:off x="0" y="6058669"/>
            <a:ext cx="9144000" cy="799331"/>
          </a:xfrm>
          <a:prstGeom prst="rect">
            <a:avLst/>
          </a:prstGeom>
          <a:solidFill>
            <a:srgbClr val="D8A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11560" y="332656"/>
            <a:ext cx="4032448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60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70C0"/>
                </a:solidFill>
              </a:rPr>
              <a:t>..cosa chiedono</a:t>
            </a:r>
          </a:p>
          <a:p>
            <a:pPr algn="ctr"/>
            <a:r>
              <a:rPr lang="it-IT" sz="4000" b="1" dirty="0" smtClean="0">
                <a:solidFill>
                  <a:srgbClr val="0070C0"/>
                </a:solidFill>
              </a:rPr>
              <a:t>le aziende</a:t>
            </a:r>
            <a:endParaRPr lang="it-IT" sz="4000" b="1" dirty="0">
              <a:solidFill>
                <a:srgbClr val="0070C0"/>
              </a:solidFill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107504" y="6237312"/>
            <a:ext cx="8568952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dirty="0" smtClean="0">
                <a:solidFill>
                  <a:prstClr val="white"/>
                </a:solidFill>
              </a:rPr>
              <a:t>Cogito ….ergo work                                   				                19 marzo 2018</a:t>
            </a:r>
            <a:endParaRPr lang="it-IT" sz="1600" dirty="0">
              <a:solidFill>
                <a:prstClr val="white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876256" y="6437367"/>
            <a:ext cx="2133600" cy="365125"/>
          </a:xfrm>
        </p:spPr>
        <p:txBody>
          <a:bodyPr/>
          <a:lstStyle/>
          <a:p>
            <a:fld id="{BB212FFE-B081-4264-8E09-227DC2806F71}" type="slidenum">
              <a:rPr lang="en-GB" smtClean="0">
                <a:solidFill>
                  <a:srgbClr val="FFFFFF"/>
                </a:solidFill>
              </a:rPr>
              <a:pPr/>
              <a:t>4</a:t>
            </a:fld>
            <a:endParaRPr lang="en-GB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olo 1"/>
          <p:cNvSpPr txBox="1">
            <a:spLocks/>
          </p:cNvSpPr>
          <p:nvPr/>
        </p:nvSpPr>
        <p:spPr>
          <a:xfrm>
            <a:off x="2987824" y="348841"/>
            <a:ext cx="6156176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prstClr val="white"/>
                </a:solidFill>
              </a:rPr>
              <a:t>Profilo delle aziende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22" name="CasellaDiTesto 15"/>
          <p:cNvSpPr txBox="1">
            <a:spLocks noChangeArrowheads="1"/>
          </p:cNvSpPr>
          <p:nvPr/>
        </p:nvSpPr>
        <p:spPr bwMode="auto">
          <a:xfrm>
            <a:off x="1290503" y="2190397"/>
            <a:ext cx="223194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D8A915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600" b="1" dirty="0" smtClean="0">
                <a:solidFill>
                  <a:srgbClr val="2B0AB6"/>
                </a:solidFill>
              </a:rPr>
              <a:t>Nazionalità</a:t>
            </a:r>
            <a:endParaRPr lang="it-IT" altLang="it-IT" sz="1600" b="1" dirty="0">
              <a:solidFill>
                <a:srgbClr val="2B0AB6"/>
              </a:solidFill>
            </a:endParaRPr>
          </a:p>
        </p:txBody>
      </p:sp>
      <p:sp>
        <p:nvSpPr>
          <p:cNvPr id="32" name="Figura a mano libera 31"/>
          <p:cNvSpPr/>
          <p:nvPr/>
        </p:nvSpPr>
        <p:spPr>
          <a:xfrm>
            <a:off x="2406477" y="1340768"/>
            <a:ext cx="4383946" cy="504056"/>
          </a:xfrm>
          <a:custGeom>
            <a:avLst/>
            <a:gdLst>
              <a:gd name="connsiteX0" fmla="*/ 0 w 1009018"/>
              <a:gd name="connsiteY0" fmla="*/ 100902 h 1851795"/>
              <a:gd name="connsiteX1" fmla="*/ 100902 w 1009018"/>
              <a:gd name="connsiteY1" fmla="*/ 0 h 1851795"/>
              <a:gd name="connsiteX2" fmla="*/ 908116 w 1009018"/>
              <a:gd name="connsiteY2" fmla="*/ 0 h 1851795"/>
              <a:gd name="connsiteX3" fmla="*/ 1009018 w 1009018"/>
              <a:gd name="connsiteY3" fmla="*/ 100902 h 1851795"/>
              <a:gd name="connsiteX4" fmla="*/ 1009018 w 1009018"/>
              <a:gd name="connsiteY4" fmla="*/ 1750893 h 1851795"/>
              <a:gd name="connsiteX5" fmla="*/ 908116 w 1009018"/>
              <a:gd name="connsiteY5" fmla="*/ 1851795 h 1851795"/>
              <a:gd name="connsiteX6" fmla="*/ 100902 w 1009018"/>
              <a:gd name="connsiteY6" fmla="*/ 1851795 h 1851795"/>
              <a:gd name="connsiteX7" fmla="*/ 0 w 1009018"/>
              <a:gd name="connsiteY7" fmla="*/ 1750893 h 1851795"/>
              <a:gd name="connsiteX8" fmla="*/ 0 w 1009018"/>
              <a:gd name="connsiteY8" fmla="*/ 100902 h 185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018" h="1851795">
                <a:moveTo>
                  <a:pt x="0" y="100902"/>
                </a:moveTo>
                <a:cubicBezTo>
                  <a:pt x="0" y="45175"/>
                  <a:pt x="45175" y="0"/>
                  <a:pt x="100902" y="0"/>
                </a:cubicBezTo>
                <a:lnTo>
                  <a:pt x="908116" y="0"/>
                </a:lnTo>
                <a:cubicBezTo>
                  <a:pt x="963843" y="0"/>
                  <a:pt x="1009018" y="45175"/>
                  <a:pt x="1009018" y="100902"/>
                </a:cubicBezTo>
                <a:lnTo>
                  <a:pt x="1009018" y="1750893"/>
                </a:lnTo>
                <a:cubicBezTo>
                  <a:pt x="1009018" y="1806620"/>
                  <a:pt x="963843" y="1851795"/>
                  <a:pt x="908116" y="1851795"/>
                </a:cubicBezTo>
                <a:lnTo>
                  <a:pt x="100902" y="1851795"/>
                </a:lnTo>
                <a:cubicBezTo>
                  <a:pt x="45175" y="1851795"/>
                  <a:pt x="0" y="1806620"/>
                  <a:pt x="0" y="1750893"/>
                </a:cubicBezTo>
                <a:lnTo>
                  <a:pt x="0" y="100902"/>
                </a:lnTo>
                <a:close/>
              </a:path>
            </a:pathLst>
          </a:custGeom>
          <a:solidFill>
            <a:srgbClr val="D8A915">
              <a:alpha val="90000"/>
            </a:srgbClr>
          </a:solidFill>
          <a:ln>
            <a:solidFill>
              <a:srgbClr val="D8A915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785" tIns="107785" rIns="107785" bIns="107785" spcCol="1270" anchor="ctr"/>
          <a:lstStyle/>
          <a:p>
            <a:pPr marL="0" lvl="1" algn="ctr" defTabSz="466725">
              <a:lnSpc>
                <a:spcPct val="90000"/>
              </a:lnSpc>
              <a:spcAft>
                <a:spcPct val="15000"/>
              </a:spcAft>
              <a:defRPr/>
            </a:pPr>
            <a:r>
              <a:rPr lang="it-IT" sz="3200" b="1" dirty="0" smtClean="0">
                <a:solidFill>
                  <a:prstClr val="white"/>
                </a:solidFill>
              </a:rPr>
              <a:t>104 rispondenti</a:t>
            </a:r>
            <a:endParaRPr lang="it-IT" sz="3200" b="1" dirty="0">
              <a:solidFill>
                <a:prstClr val="white"/>
              </a:solidFill>
            </a:endParaRPr>
          </a:p>
        </p:txBody>
      </p:sp>
      <p:sp>
        <p:nvSpPr>
          <p:cNvPr id="20" name="CasellaDiTesto 15"/>
          <p:cNvSpPr txBox="1">
            <a:spLocks noChangeArrowheads="1"/>
          </p:cNvSpPr>
          <p:nvPr/>
        </p:nvSpPr>
        <p:spPr bwMode="auto">
          <a:xfrm>
            <a:off x="5850224" y="2200743"/>
            <a:ext cx="223194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D8A915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600" b="1" dirty="0" smtClean="0">
                <a:solidFill>
                  <a:srgbClr val="2B0AB6"/>
                </a:solidFill>
              </a:rPr>
              <a:t>Numero di dipendenti</a:t>
            </a:r>
            <a:endParaRPr lang="it-IT" altLang="it-IT" sz="1600" b="1" dirty="0">
              <a:solidFill>
                <a:srgbClr val="2B0AB6"/>
              </a:solidFill>
            </a:endParaRPr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111719"/>
              </p:ext>
            </p:extLst>
          </p:nvPr>
        </p:nvGraphicFramePr>
        <p:xfrm>
          <a:off x="251520" y="2780928"/>
          <a:ext cx="4680520" cy="2887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47322"/>
              </p:ext>
            </p:extLst>
          </p:nvPr>
        </p:nvGraphicFramePr>
        <p:xfrm>
          <a:off x="3995936" y="2780928"/>
          <a:ext cx="482453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olo 1"/>
          <p:cNvSpPr txBox="1">
            <a:spLocks/>
          </p:cNvSpPr>
          <p:nvPr/>
        </p:nvSpPr>
        <p:spPr>
          <a:xfrm>
            <a:off x="0" y="6485274"/>
            <a:ext cx="8568952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dirty="0" smtClean="0">
                <a:solidFill>
                  <a:prstClr val="white"/>
                </a:solidFill>
              </a:rPr>
              <a:t>Cogito ….ergo work                                   				                19 marzo 2018</a:t>
            </a:r>
            <a:endParaRPr lang="it-IT" sz="1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9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059832" y="44624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Settore</a:t>
            </a:r>
            <a:r>
              <a:rPr lang="en-US" sz="2400" dirty="0" smtClean="0">
                <a:solidFill>
                  <a:schemeClr val="bg1"/>
                </a:solidFill>
              </a:rPr>
              <a:t> di </a:t>
            </a:r>
            <a:r>
              <a:rPr lang="en-US" sz="2400" dirty="0" err="1" smtClean="0">
                <a:solidFill>
                  <a:schemeClr val="bg1"/>
                </a:solidFill>
              </a:rPr>
              <a:t>appartenenza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delle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Aziende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che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assumono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laureati</a:t>
            </a:r>
            <a:r>
              <a:rPr lang="en-US" sz="2400" dirty="0" smtClean="0">
                <a:solidFill>
                  <a:schemeClr val="bg1"/>
                </a:solidFill>
              </a:rPr>
              <a:t>  di area 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filosofica</a:t>
            </a:r>
            <a:r>
              <a:rPr lang="en-US" sz="2400" dirty="0" smtClean="0">
                <a:solidFill>
                  <a:schemeClr val="bg1"/>
                </a:solidFill>
              </a:rPr>
              <a:t> e </a:t>
            </a:r>
            <a:r>
              <a:rPr lang="en-US" sz="2400" dirty="0" err="1" smtClean="0">
                <a:solidFill>
                  <a:schemeClr val="bg1"/>
                </a:solidFill>
              </a:rPr>
              <a:t>letteraria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94896" y="647251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chemeClr val="bg1"/>
                </a:solidFill>
              </a:rPr>
              <a:t>6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Figura a mano libera 7"/>
          <p:cNvSpPr/>
          <p:nvPr/>
        </p:nvSpPr>
        <p:spPr>
          <a:xfrm>
            <a:off x="6876256" y="1512664"/>
            <a:ext cx="1872208" cy="432048"/>
          </a:xfrm>
          <a:custGeom>
            <a:avLst/>
            <a:gdLst>
              <a:gd name="connsiteX0" fmla="*/ 0 w 1009018"/>
              <a:gd name="connsiteY0" fmla="*/ 100902 h 1851795"/>
              <a:gd name="connsiteX1" fmla="*/ 100902 w 1009018"/>
              <a:gd name="connsiteY1" fmla="*/ 0 h 1851795"/>
              <a:gd name="connsiteX2" fmla="*/ 908116 w 1009018"/>
              <a:gd name="connsiteY2" fmla="*/ 0 h 1851795"/>
              <a:gd name="connsiteX3" fmla="*/ 1009018 w 1009018"/>
              <a:gd name="connsiteY3" fmla="*/ 100902 h 1851795"/>
              <a:gd name="connsiteX4" fmla="*/ 1009018 w 1009018"/>
              <a:gd name="connsiteY4" fmla="*/ 1750893 h 1851795"/>
              <a:gd name="connsiteX5" fmla="*/ 908116 w 1009018"/>
              <a:gd name="connsiteY5" fmla="*/ 1851795 h 1851795"/>
              <a:gd name="connsiteX6" fmla="*/ 100902 w 1009018"/>
              <a:gd name="connsiteY6" fmla="*/ 1851795 h 1851795"/>
              <a:gd name="connsiteX7" fmla="*/ 0 w 1009018"/>
              <a:gd name="connsiteY7" fmla="*/ 1750893 h 1851795"/>
              <a:gd name="connsiteX8" fmla="*/ 0 w 1009018"/>
              <a:gd name="connsiteY8" fmla="*/ 100902 h 1851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018" h="1851795">
                <a:moveTo>
                  <a:pt x="0" y="100902"/>
                </a:moveTo>
                <a:cubicBezTo>
                  <a:pt x="0" y="45175"/>
                  <a:pt x="45175" y="0"/>
                  <a:pt x="100902" y="0"/>
                </a:cubicBezTo>
                <a:lnTo>
                  <a:pt x="908116" y="0"/>
                </a:lnTo>
                <a:cubicBezTo>
                  <a:pt x="963843" y="0"/>
                  <a:pt x="1009018" y="45175"/>
                  <a:pt x="1009018" y="100902"/>
                </a:cubicBezTo>
                <a:lnTo>
                  <a:pt x="1009018" y="1750893"/>
                </a:lnTo>
                <a:cubicBezTo>
                  <a:pt x="1009018" y="1806620"/>
                  <a:pt x="963843" y="1851795"/>
                  <a:pt x="908116" y="1851795"/>
                </a:cubicBezTo>
                <a:lnTo>
                  <a:pt x="100902" y="1851795"/>
                </a:lnTo>
                <a:cubicBezTo>
                  <a:pt x="45175" y="1851795"/>
                  <a:pt x="0" y="1806620"/>
                  <a:pt x="0" y="1750893"/>
                </a:cubicBezTo>
                <a:lnTo>
                  <a:pt x="0" y="100902"/>
                </a:lnTo>
                <a:close/>
              </a:path>
            </a:pathLst>
          </a:custGeom>
          <a:solidFill>
            <a:srgbClr val="00609D">
              <a:alpha val="90000"/>
            </a:srgbClr>
          </a:solidFill>
          <a:ln>
            <a:solidFill>
              <a:srgbClr val="D8A915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785" tIns="107785" rIns="107785" bIns="107785" spcCol="1270"/>
          <a:lstStyle/>
          <a:p>
            <a:pPr marL="0" lvl="1" algn="ctr" defTabSz="466725" fontAlgn="auto">
              <a:lnSpc>
                <a:spcPct val="90000"/>
              </a:lnSpc>
              <a:spcAft>
                <a:spcPct val="15000"/>
              </a:spcAft>
              <a:defRPr/>
            </a:pPr>
            <a:r>
              <a:rPr lang="it-IT" sz="1600" b="1" dirty="0" smtClean="0">
                <a:solidFill>
                  <a:schemeClr val="bg1"/>
                </a:solidFill>
              </a:rPr>
              <a:t>59 aziende</a:t>
            </a:r>
            <a:endParaRPr lang="it-IT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070345"/>
              </p:ext>
            </p:extLst>
          </p:nvPr>
        </p:nvGraphicFramePr>
        <p:xfrm>
          <a:off x="395536" y="1574598"/>
          <a:ext cx="8568952" cy="479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olo 1"/>
          <p:cNvSpPr txBox="1">
            <a:spLocks/>
          </p:cNvSpPr>
          <p:nvPr/>
        </p:nvSpPr>
        <p:spPr>
          <a:xfrm>
            <a:off x="0" y="6485274"/>
            <a:ext cx="8568952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dirty="0" smtClean="0">
                <a:solidFill>
                  <a:prstClr val="white"/>
                </a:solidFill>
              </a:rPr>
              <a:t>Cogito ….ergo work                                   				                19 marzo 2018</a:t>
            </a:r>
            <a:endParaRPr lang="it-IT" sz="16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591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987824" y="23536"/>
            <a:ext cx="6156176" cy="1245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Caratteristiche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che</a:t>
            </a:r>
            <a:r>
              <a:rPr lang="en-US" sz="2400" dirty="0" smtClean="0">
                <a:solidFill>
                  <a:schemeClr val="bg1"/>
                </a:solidFill>
              </a:rPr>
              <a:t> DEVE 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possedere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un </a:t>
            </a:r>
            <a:r>
              <a:rPr lang="en-US" sz="2400" dirty="0" err="1" smtClean="0">
                <a:solidFill>
                  <a:schemeClr val="bg1"/>
                </a:solidFill>
              </a:rPr>
              <a:t>candidato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(</a:t>
            </a:r>
            <a:r>
              <a:rPr lang="en-US" sz="1400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risposte</a:t>
            </a:r>
            <a:r>
              <a:rPr lang="en-US" sz="14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multiple)</a:t>
            </a:r>
            <a:endParaRPr lang="en-US" sz="14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804248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chemeClr val="bg1"/>
                </a:solidFill>
              </a:rPr>
              <a:t>7</a:t>
            </a:fld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471883"/>
              </p:ext>
            </p:extLst>
          </p:nvPr>
        </p:nvGraphicFramePr>
        <p:xfrm>
          <a:off x="179512" y="1556792"/>
          <a:ext cx="871296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olo 1"/>
          <p:cNvSpPr txBox="1">
            <a:spLocks/>
          </p:cNvSpPr>
          <p:nvPr/>
        </p:nvSpPr>
        <p:spPr>
          <a:xfrm>
            <a:off x="107504" y="6525344"/>
            <a:ext cx="8568952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dirty="0" smtClean="0">
                <a:solidFill>
                  <a:prstClr val="white"/>
                </a:solidFill>
              </a:rPr>
              <a:t>Cogito ….ergo work                                   				                19 marzo 2018</a:t>
            </a:r>
            <a:endParaRPr lang="it-IT" sz="16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564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987824" y="44624"/>
            <a:ext cx="6084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Cosa</a:t>
            </a:r>
            <a:r>
              <a:rPr lang="en-US" sz="2400" dirty="0">
                <a:solidFill>
                  <a:schemeClr val="bg1"/>
                </a:solidFill>
              </a:rPr>
              <a:t> DEVE SAPER FARE BENE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un </a:t>
            </a:r>
            <a:r>
              <a:rPr lang="en-US" sz="2400" dirty="0" err="1">
                <a:solidFill>
                  <a:schemeClr val="bg1"/>
                </a:solidFill>
              </a:rPr>
              <a:t>laureato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di </a:t>
            </a:r>
            <a:r>
              <a:rPr lang="en-US" sz="2400" dirty="0">
                <a:solidFill>
                  <a:schemeClr val="bg1"/>
                </a:solidFill>
              </a:rPr>
              <a:t>area </a:t>
            </a:r>
            <a:r>
              <a:rPr lang="en-US" sz="2400" dirty="0" err="1">
                <a:solidFill>
                  <a:schemeClr val="bg1"/>
                </a:solidFill>
              </a:rPr>
              <a:t>filosofica</a:t>
            </a:r>
            <a:r>
              <a:rPr lang="en-US" sz="2400" dirty="0">
                <a:solidFill>
                  <a:schemeClr val="bg1"/>
                </a:solidFill>
              </a:rPr>
              <a:t> e </a:t>
            </a:r>
            <a:r>
              <a:rPr lang="en-US" sz="2400" dirty="0" err="1" smtClean="0">
                <a:solidFill>
                  <a:schemeClr val="bg1"/>
                </a:solidFill>
              </a:rPr>
              <a:t>letteraria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(</a:t>
            </a:r>
            <a:r>
              <a:rPr 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risposte</a:t>
            </a:r>
            <a:r>
              <a:rPr 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multiple</a:t>
            </a:r>
            <a:r>
              <a:rPr lang="en-US" sz="1400" dirty="0" smtClean="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830888" y="649287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chemeClr val="bg1"/>
                </a:solidFill>
              </a:rPr>
              <a:t>8</a:t>
            </a:fld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414656"/>
              </p:ext>
            </p:extLst>
          </p:nvPr>
        </p:nvGraphicFramePr>
        <p:xfrm>
          <a:off x="179512" y="1484784"/>
          <a:ext cx="871296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olo 1"/>
          <p:cNvSpPr txBox="1">
            <a:spLocks/>
          </p:cNvSpPr>
          <p:nvPr/>
        </p:nvSpPr>
        <p:spPr>
          <a:xfrm>
            <a:off x="107504" y="6525344"/>
            <a:ext cx="8568952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dirty="0" smtClean="0">
                <a:solidFill>
                  <a:prstClr val="white"/>
                </a:solidFill>
              </a:rPr>
              <a:t>Cogito ….ergo work                                   				                19 marzo 2018</a:t>
            </a:r>
            <a:endParaRPr lang="it-IT" sz="16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552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059832" y="260648"/>
            <a:ext cx="590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La </a:t>
            </a:r>
            <a:r>
              <a:rPr lang="en-US" sz="2400" dirty="0" err="1" smtClean="0">
                <a:solidFill>
                  <a:schemeClr val="bg1"/>
                </a:solidFill>
              </a:rPr>
              <a:t>sua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realtà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lavorativa</a:t>
            </a:r>
            <a:r>
              <a:rPr lang="en-US" sz="2400" dirty="0" smtClean="0">
                <a:solidFill>
                  <a:schemeClr val="bg1"/>
                </a:solidFill>
              </a:rPr>
              <a:t> assume </a:t>
            </a:r>
            <a:r>
              <a:rPr lang="en-US" sz="2400" dirty="0" err="1" smtClean="0">
                <a:solidFill>
                  <a:schemeClr val="bg1"/>
                </a:solidFill>
              </a:rPr>
              <a:t>laureati</a:t>
            </a:r>
            <a:r>
              <a:rPr lang="en-US" sz="2400" dirty="0" smtClean="0">
                <a:solidFill>
                  <a:schemeClr val="bg1"/>
                </a:solidFill>
              </a:rPr>
              <a:t> di area </a:t>
            </a:r>
            <a:r>
              <a:rPr lang="en-US" sz="2400" dirty="0" err="1" smtClean="0">
                <a:solidFill>
                  <a:schemeClr val="bg1"/>
                </a:solidFill>
              </a:rPr>
              <a:t>filosofica</a:t>
            </a:r>
            <a:r>
              <a:rPr lang="en-US" sz="2400" dirty="0" smtClean="0">
                <a:solidFill>
                  <a:schemeClr val="bg1"/>
                </a:solidFill>
              </a:rPr>
              <a:t> e </a:t>
            </a:r>
            <a:r>
              <a:rPr lang="en-US" sz="2400" dirty="0" err="1" smtClean="0">
                <a:solidFill>
                  <a:schemeClr val="bg1"/>
                </a:solidFill>
              </a:rPr>
              <a:t>letteraria</a:t>
            </a:r>
            <a:r>
              <a:rPr lang="en-US" sz="2400" dirty="0" smtClean="0">
                <a:solidFill>
                  <a:schemeClr val="bg1"/>
                </a:solidFill>
              </a:rPr>
              <a:t> ? 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94896" y="6472515"/>
            <a:ext cx="2133600" cy="365125"/>
          </a:xfrm>
        </p:spPr>
        <p:txBody>
          <a:bodyPr/>
          <a:lstStyle/>
          <a:p>
            <a:fld id="{E34A1E81-5ECF-4F4C-893F-DDC7748EFB9D}" type="slidenum">
              <a:rPr lang="it-IT" smtClean="0">
                <a:solidFill>
                  <a:schemeClr val="bg1"/>
                </a:solidFill>
              </a:rPr>
              <a:t>9</a:t>
            </a:fld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118728"/>
              </p:ext>
            </p:extLst>
          </p:nvPr>
        </p:nvGraphicFramePr>
        <p:xfrm>
          <a:off x="1187624" y="1844824"/>
          <a:ext cx="655272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29200"/>
            <a:ext cx="2008449" cy="43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107504" y="6525344"/>
            <a:ext cx="8568952" cy="40011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1600" dirty="0" smtClean="0">
                <a:solidFill>
                  <a:prstClr val="white"/>
                </a:solidFill>
              </a:rPr>
              <a:t>Cogito ….ergo work                                   				                19 marzo 2018</a:t>
            </a:r>
            <a:endParaRPr lang="it-IT" sz="16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93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8"/>
  <p:tag name="ELAPSEDTIME" val="3.4"/>
  <p:tag name="ARTICULATE_SLIDE_THUMBNAIL_REFRESH" val="1"/>
  <p:tag name="ARTICULATE_USED_LAYOUT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NAV_LEVEL" val="1"/>
  <p:tag name="ARTICULATE_SLIDE_PRESENTER_GUID" val="5d792b6f-84e5-4945-b729-4c95f234399d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TIMELINE" val="0.9"/>
  <p:tag name="ELAPSEDTIME" val="3.7"/>
  <p:tag name="ARTICULATE_USED_LAYOUT" val="2"/>
</p:tagLst>
</file>

<file path=ppt/theme/theme1.xml><?xml version="1.0" encoding="utf-8"?>
<a:theme xmlns:a="http://schemas.openxmlformats.org/drawingml/2006/main" name="Formato_modell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Formato_modello</Template>
  <TotalTime>3938</TotalTime>
  <Words>2370</Words>
  <Application>Microsoft Office PowerPoint</Application>
  <PresentationFormat>Presentazione su schermo (4:3)</PresentationFormat>
  <Paragraphs>734</Paragraphs>
  <Slides>38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38</vt:i4>
      </vt:variant>
    </vt:vector>
  </HeadingPairs>
  <TitlesOfParts>
    <vt:vector size="40" baseType="lpstr">
      <vt:lpstr>Formato_modello</vt:lpstr>
      <vt:lpstr>2_Tema di Office</vt:lpstr>
      <vt:lpstr>Presentazione standard di PowerPoint</vt:lpstr>
      <vt:lpstr>Indice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Cosa altro si può fare ?</vt:lpstr>
      <vt:lpstr>  «Attrezzi» per incontrare meglio  il Mondo del lavoro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Universita' Cattolica - Milano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Mehmeti Fatbardha</dc:creator>
  <cp:lastModifiedBy>Massagli Massimo</cp:lastModifiedBy>
  <cp:revision>553</cp:revision>
  <cp:lastPrinted>2018-03-16T16:02:40Z</cp:lastPrinted>
  <dcterms:created xsi:type="dcterms:W3CDTF">2014-08-29T12:16:11Z</dcterms:created>
  <dcterms:modified xsi:type="dcterms:W3CDTF">2018-03-20T10:15:13Z</dcterms:modified>
</cp:coreProperties>
</file>