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952" r:id="rId2"/>
    <p:sldId id="1189" r:id="rId3"/>
    <p:sldId id="1182" r:id="rId4"/>
    <p:sldId id="1196" r:id="rId5"/>
    <p:sldId id="1192" r:id="rId6"/>
    <p:sldId id="1194" r:id="rId7"/>
    <p:sldId id="1187" r:id="rId8"/>
    <p:sldId id="1146" r:id="rId9"/>
    <p:sldId id="1161" r:id="rId10"/>
    <p:sldId id="1162" r:id="rId11"/>
    <p:sldId id="1167" r:id="rId12"/>
    <p:sldId id="1163" r:id="rId13"/>
    <p:sldId id="1166" r:id="rId14"/>
    <p:sldId id="1169" r:id="rId15"/>
    <p:sldId id="1170" r:id="rId16"/>
    <p:sldId id="1180" r:id="rId17"/>
    <p:sldId id="1181" r:id="rId18"/>
    <p:sldId id="1171" r:id="rId19"/>
    <p:sldId id="1174" r:id="rId20"/>
    <p:sldId id="1175" r:id="rId21"/>
    <p:sldId id="1178" r:id="rId22"/>
    <p:sldId id="1184" r:id="rId23"/>
    <p:sldId id="1195" r:id="rId24"/>
    <p:sldId id="1193" r:id="rId25"/>
    <p:sldId id="1185" r:id="rId26"/>
    <p:sldId id="1190" r:id="rId27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rdoni" initials="n" lastIdx="4" clrIdx="0"/>
  <p:cmAuthor id="1" name="Francesco Ferrante" initials="" lastIdx="1" clrIdx="1"/>
  <p:cmAuthor id="2" name="Enrico Bartolini" initials="EB" lastIdx="1" clrIdx="2">
    <p:extLst>
      <p:ext uri="{19B8F6BF-5375-455C-9EA6-DF929625EA0E}">
        <p15:presenceInfo xmlns:p15="http://schemas.microsoft.com/office/powerpoint/2012/main" xmlns="" userId="S-1-5-21-1210446582-1951919612-80263854-15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  <a:srgbClr val="FF6600"/>
    <a:srgbClr val="422E8D"/>
    <a:srgbClr val="3333FF"/>
    <a:srgbClr val="FFCBA7"/>
    <a:srgbClr val="FF8205"/>
    <a:srgbClr val="990000"/>
    <a:srgbClr val="CC6600"/>
    <a:srgbClr val="003399"/>
    <a:srgbClr val="3366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2353" autoAdjust="0"/>
  </p:normalViewPr>
  <p:slideViewPr>
    <p:cSldViewPr>
      <p:cViewPr varScale="1">
        <p:scale>
          <a:sx n="50" d="100"/>
          <a:sy n="50" d="100"/>
        </p:scale>
        <p:origin x="-16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5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136"/>
    </p:cViewPr>
  </p:sorterViewPr>
  <p:notesViewPr>
    <p:cSldViewPr>
      <p:cViewPr varScale="1">
        <p:scale>
          <a:sx n="48" d="100"/>
          <a:sy n="48" d="100"/>
        </p:scale>
        <p:origin x="-2940" y="-11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oglio_di_lavoro_di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Foglio_di_lavoro_di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.42858328759491154"/>
          <c:y val="5.4937542164704672E-2"/>
          <c:w val="0.57141671240508962"/>
          <c:h val="0.78558530533644311"/>
        </c:manualLayout>
      </c:layout>
      <c:barChart>
        <c:barDir val="bar"/>
        <c:grouping val="clustered"/>
        <c:ser>
          <c:idx val="0"/>
          <c:order val="0"/>
          <c:spPr>
            <a:gradFill rotWithShape="0">
              <a:gsLst>
                <a:gs pos="0">
                  <a:srgbClr val="009E00"/>
                </a:gs>
                <a:gs pos="100000">
                  <a:srgbClr val="008000"/>
                </a:gs>
              </a:gsLst>
              <a:lin ang="5400000" scaled="1"/>
            </a:gradFill>
            <a:ln w="40795">
              <a:noFill/>
            </a:ln>
          </c:spPr>
          <c:dPt>
            <c:idx val="0"/>
            <c:spPr>
              <a:gradFill rotWithShape="0">
                <a:gsLst>
                  <a:gs pos="0">
                    <a:srgbClr val="669900"/>
                  </a:gs>
                  <a:gs pos="100000">
                    <a:srgbClr val="99FF66"/>
                  </a:gs>
                </a:gsLst>
                <a:lin ang="5400000" scaled="1"/>
              </a:gradFill>
              <a:ln w="40795">
                <a:noFill/>
              </a:ln>
            </c:spPr>
          </c:dPt>
          <c:dPt>
            <c:idx val="1"/>
            <c:spPr>
              <a:gradFill rotWithShape="0">
                <a:gsLst>
                  <a:gs pos="0">
                    <a:srgbClr val="669900"/>
                  </a:gs>
                  <a:gs pos="100000">
                    <a:srgbClr val="99FF66"/>
                  </a:gs>
                </a:gsLst>
                <a:lin ang="5400000" scaled="1"/>
              </a:gradFill>
              <a:ln w="40795">
                <a:noFill/>
              </a:ln>
            </c:spPr>
          </c:dPt>
          <c:dPt>
            <c:idx val="2"/>
            <c:spPr>
              <a:gradFill rotWithShape="0">
                <a:gsLst>
                  <a:gs pos="0">
                    <a:srgbClr val="669900"/>
                  </a:gs>
                  <a:gs pos="100000">
                    <a:srgbClr val="99FF66"/>
                  </a:gs>
                </a:gsLst>
                <a:lin ang="5400000" scaled="1"/>
              </a:gradFill>
              <a:ln w="40795">
                <a:noFill/>
              </a:ln>
            </c:spPr>
          </c:dPt>
          <c:dPt>
            <c:idx val="4"/>
            <c:spPr>
              <a:gradFill rotWithShape="0">
                <a:gsLst>
                  <a:gs pos="0">
                    <a:srgbClr val="669900"/>
                  </a:gs>
                  <a:gs pos="100000">
                    <a:srgbClr val="99FF66"/>
                  </a:gs>
                </a:gsLst>
                <a:lin ang="5400000" scaled="1"/>
              </a:gradFill>
              <a:ln w="40795">
                <a:noFill/>
              </a:ln>
            </c:spPr>
          </c:dPt>
          <c:dPt>
            <c:idx val="5"/>
            <c:spPr>
              <a:gradFill rotWithShape="0">
                <a:gsLst>
                  <a:gs pos="0">
                    <a:srgbClr val="669900"/>
                  </a:gs>
                  <a:gs pos="100000">
                    <a:srgbClr val="99FF66"/>
                  </a:gs>
                </a:gsLst>
                <a:lin ang="5400000" scaled="1"/>
              </a:gradFill>
              <a:ln w="40795">
                <a:noFill/>
              </a:ln>
            </c:spPr>
          </c:dPt>
          <c:dPt>
            <c:idx val="6"/>
            <c:spPr>
              <a:gradFill rotWithShape="0">
                <a:gsLst>
                  <a:gs pos="0">
                    <a:srgbClr val="669900"/>
                  </a:gs>
                  <a:gs pos="100000">
                    <a:srgbClr val="99FF66"/>
                  </a:gs>
                </a:gsLst>
                <a:lin ang="5400000" scaled="1"/>
              </a:gradFill>
              <a:ln w="40795">
                <a:noFill/>
              </a:ln>
            </c:spPr>
          </c:dPt>
          <c:dLbls>
            <c:numFmt formatCode="0.0" sourceLinked="0"/>
            <c:spPr>
              <a:noFill/>
              <a:ln w="40795">
                <a:noFill/>
              </a:ln>
            </c:spPr>
            <c:txPr>
              <a:bodyPr/>
              <a:lstStyle/>
              <a:p>
                <a:pPr>
                  <a:defRPr sz="1700" b="1" i="0" u="none" strike="noStrike" baseline="0">
                    <a:solidFill>
                      <a:srgbClr val="422E8D"/>
                    </a:solidFill>
                    <a:latin typeface="+mn-lt"/>
                    <a:ea typeface="Verdana"/>
                    <a:cs typeface="Verdana"/>
                  </a:defRPr>
                </a:pPr>
                <a:endParaRPr lang="it-IT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2"/>
                <c:pt idx="0">
                  <c:v>TOTALE dei laureati</c:v>
                </c:pt>
                <c:pt idx="1">
                  <c:v>Totale del gruppo letterario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48.770686013408024</c:v>
                </c:pt>
                <c:pt idx="1">
                  <c:v>43.513489838822707</c:v>
                </c:pt>
                <c:pt idx="2">
                  <c:v>48.8</c:v>
                </c:pt>
              </c:numCache>
            </c:numRef>
          </c:val>
        </c:ser>
        <c:axId val="103905152"/>
        <c:axId val="103906688"/>
      </c:barChart>
      <c:catAx>
        <c:axId val="103905152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5099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2"/>
                </a:solidFill>
                <a:latin typeface="+mn-lt"/>
                <a:ea typeface="Verdana"/>
                <a:cs typeface="Verdana"/>
              </a:defRPr>
            </a:pPr>
            <a:endParaRPr lang="it-IT"/>
          </a:p>
        </c:txPr>
        <c:crossAx val="103906688"/>
        <c:crosses val="autoZero"/>
        <c:auto val="1"/>
        <c:lblAlgn val="ctr"/>
        <c:lblOffset val="100"/>
      </c:catAx>
      <c:valAx>
        <c:axId val="103906688"/>
        <c:scaling>
          <c:orientation val="minMax"/>
          <c:max val="100"/>
        </c:scaling>
        <c:delete val="1"/>
        <c:axPos val="b"/>
        <c:numFmt formatCode="0.0" sourceLinked="1"/>
        <c:tickLblPos val="none"/>
        <c:crossAx val="103905152"/>
        <c:crosses val="autoZero"/>
        <c:crossBetween val="between"/>
      </c:valAx>
      <c:spPr>
        <a:noFill/>
        <a:ln w="5099">
          <a:noFill/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285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it-I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.50359349659372865"/>
          <c:y val="1.2247867520892738E-2"/>
          <c:w val="0.45011491331779124"/>
          <c:h val="0.90562873415299561"/>
        </c:manualLayout>
      </c:layout>
      <c:barChart>
        <c:barDir val="bar"/>
        <c:grouping val="clustered"/>
        <c:ser>
          <c:idx val="0"/>
          <c:order val="0"/>
          <c:tx>
            <c:strRef>
              <c:f>Sheet1!$C$1</c:f>
              <c:strCache>
                <c:ptCount val="1"/>
                <c:pt idx="0">
                  <c:v>lavorano</c:v>
                </c:pt>
              </c:strCache>
            </c:strRef>
          </c:tx>
          <c:spPr>
            <a:gradFill rotWithShape="0">
              <a:gsLst>
                <a:gs pos="0">
                  <a:srgbClr val="0000FF">
                    <a:gamma/>
                    <a:shade val="50196"/>
                    <a:invGamma/>
                  </a:srgbClr>
                </a:gs>
                <a:gs pos="100000">
                  <a:srgbClr val="0000FF"/>
                </a:gs>
              </a:gsLst>
              <a:lin ang="5400000" scaled="1"/>
            </a:gradFill>
            <a:ln w="46628">
              <a:noFill/>
            </a:ln>
          </c:spPr>
          <c:dLbls>
            <c:dLbl>
              <c:idx val="28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0.0" sourceLinked="0"/>
            <c:spPr>
              <a:noFill/>
              <a:ln w="46628">
                <a:noFill/>
              </a:ln>
            </c:spPr>
            <c:txPr>
              <a:bodyPr/>
              <a:lstStyle/>
              <a:p>
                <a:pPr algn="r">
                  <a:defRPr sz="1700" b="1" i="0" u="none" strike="noStrike" baseline="0">
                    <a:solidFill>
                      <a:srgbClr val="FFFFFF"/>
                    </a:solidFill>
                    <a:latin typeface="+mn-lt"/>
                    <a:ea typeface="Verdana"/>
                    <a:cs typeface="Verdana"/>
                  </a:defRPr>
                </a:pPr>
                <a:endParaRPr lang="it-IT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6"/>
                <c:pt idx="0">
                  <c:v>TOTALE dei laureati magistrali</c:v>
                </c:pt>
                <c:pt idx="1">
                  <c:v>Totale del gruppo letterario</c:v>
                </c:pt>
                <c:pt idx="4">
                  <c:v>TOTALE dei laureati magistrali</c:v>
                </c:pt>
                <c:pt idx="5">
                  <c:v>Totale del gruppo letterario</c:v>
                </c:pt>
              </c:strCache>
            </c:strRef>
          </c:cat>
          <c:val>
            <c:numRef>
              <c:f>Sheet1!$C$2:$C$8</c:f>
              <c:numCache>
                <c:formatCode>0.0</c:formatCode>
                <c:ptCount val="7"/>
                <c:pt idx="0">
                  <c:v>84.330518101117363</c:v>
                </c:pt>
                <c:pt idx="1">
                  <c:v>74.910105081609544</c:v>
                </c:pt>
                <c:pt idx="2">
                  <c:v>85.228938163833703</c:v>
                </c:pt>
                <c:pt idx="4">
                  <c:v>70.808315736594722</c:v>
                </c:pt>
                <c:pt idx="5">
                  <c:v>58.618378874012123</c:v>
                </c:pt>
                <c:pt idx="6">
                  <c:v>72.359827649141693</c:v>
                </c:pt>
              </c:numCache>
            </c:numRef>
          </c:val>
        </c:ser>
        <c:gapWidth val="80"/>
        <c:axId val="116062080"/>
        <c:axId val="116063616"/>
      </c:barChart>
      <c:catAx>
        <c:axId val="116062080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5828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2"/>
                </a:solidFill>
                <a:latin typeface="+mn-lt"/>
                <a:ea typeface="Verdana"/>
                <a:cs typeface="Verdana"/>
              </a:defRPr>
            </a:pPr>
            <a:endParaRPr lang="it-IT"/>
          </a:p>
        </c:txPr>
        <c:crossAx val="116063616"/>
        <c:crosses val="autoZero"/>
        <c:auto val="1"/>
        <c:lblAlgn val="ctr"/>
        <c:lblOffset val="100"/>
      </c:catAx>
      <c:valAx>
        <c:axId val="116063616"/>
        <c:scaling>
          <c:orientation val="minMax"/>
          <c:max val="100"/>
        </c:scaling>
        <c:delete val="1"/>
        <c:axPos val="b"/>
        <c:numFmt formatCode="0" sourceLinked="0"/>
        <c:majorTickMark val="none"/>
        <c:tickLblPos val="none"/>
        <c:crossAx val="116062080"/>
        <c:crosses val="autoZero"/>
        <c:crossBetween val="between"/>
        <c:majorUnit val="20"/>
        <c:minorUnit val="4.0000000000000112E-2"/>
      </c:valAx>
      <c:spPr>
        <a:noFill/>
        <a:ln w="5828">
          <a:noFill/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469" b="1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it-IT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.55793752482114556"/>
          <c:y val="0"/>
          <c:w val="0.41427841411147681"/>
          <c:h val="0.97966101694922125"/>
        </c:manualLayout>
      </c:layout>
      <c:barChart>
        <c:barDir val="bar"/>
        <c:grouping val="clustered"/>
        <c:ser>
          <c:idx val="0"/>
          <c:order val="0"/>
          <c:tx>
            <c:strRef>
              <c:f>Sheet1!$C$1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FF6600"/>
                </a:gs>
                <a:gs pos="100000">
                  <a:srgbClr val="FF66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5928">
              <a:noFill/>
            </a:ln>
          </c:spP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00">
                    <a:solidFill>
                      <a:schemeClr val="bg1"/>
                    </a:solidFill>
                    <a:latin typeface="+mn-lt"/>
                  </a:defRPr>
                </a:pPr>
                <a:endParaRPr lang="it-IT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Sheet1!$A$2:$A$8</c:f>
              <c:strCache>
                <c:ptCount val="6"/>
                <c:pt idx="0">
                  <c:v>TOTALE dei laureati magistrali</c:v>
                </c:pt>
                <c:pt idx="1">
                  <c:v>Totale del gruppo letterario</c:v>
                </c:pt>
                <c:pt idx="4">
                  <c:v>TOTALE dei laureati magistrali</c:v>
                </c:pt>
                <c:pt idx="5">
                  <c:v>Totale del gruppo letterario</c:v>
                </c:pt>
              </c:strCache>
            </c:strRef>
          </c:cat>
          <c:val>
            <c:numRef>
              <c:f>Sheet1!$C$2:$C$8</c:f>
              <c:numCache>
                <c:formatCode>#,##0</c:formatCode>
                <c:ptCount val="7"/>
                <c:pt idx="0">
                  <c:v>1405.1264907439049</c:v>
                </c:pt>
                <c:pt idx="1">
                  <c:v>1145.9768455026531</c:v>
                </c:pt>
                <c:pt idx="2">
                  <c:v>1217.8005246153655</c:v>
                </c:pt>
                <c:pt idx="4">
                  <c:v>1153.4374442609824</c:v>
                </c:pt>
                <c:pt idx="5">
                  <c:v>855.64450029092927</c:v>
                </c:pt>
                <c:pt idx="6">
                  <c:v>956.21205548572857</c:v>
                </c:pt>
              </c:numCache>
            </c:numRef>
          </c:val>
        </c:ser>
        <c:gapWidth val="90"/>
        <c:axId val="116172672"/>
        <c:axId val="116174208"/>
      </c:barChart>
      <c:catAx>
        <c:axId val="116172672"/>
        <c:scaling>
          <c:orientation val="minMax"/>
        </c:scaling>
        <c:axPos val="l"/>
        <c:numFmt formatCode="General" sourceLinked="1"/>
        <c:tickLblPos val="nextTo"/>
        <c:spPr>
          <a:ln w="9723">
            <a:noFill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2"/>
                </a:solidFill>
                <a:latin typeface="+mn-lt"/>
                <a:ea typeface="Verdana"/>
                <a:cs typeface="Verdana"/>
              </a:defRPr>
            </a:pPr>
            <a:endParaRPr lang="it-IT"/>
          </a:p>
        </c:txPr>
        <c:crossAx val="116174208"/>
        <c:crosses val="autoZero"/>
        <c:auto val="1"/>
        <c:lblAlgn val="ctr"/>
        <c:lblOffset val="100"/>
        <c:tickLblSkip val="1"/>
        <c:tickMarkSkip val="1"/>
      </c:catAx>
      <c:valAx>
        <c:axId val="116174208"/>
        <c:scaling>
          <c:orientation val="minMax"/>
          <c:max val="1800"/>
          <c:min val="500"/>
        </c:scaling>
        <c:delete val="1"/>
        <c:axPos val="b"/>
        <c:numFmt formatCode="#,##0" sourceLinked="1"/>
        <c:tickLblPos val="none"/>
        <c:crossAx val="116172672"/>
        <c:crosses val="autoZero"/>
        <c:crossBetween val="between"/>
        <c:majorUnit val="200"/>
        <c:minorUnit val="40"/>
      </c:valAx>
      <c:spPr>
        <a:noFill/>
        <a:ln w="2592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429" b="1" i="0" u="none" strike="noStrike" baseline="0">
          <a:solidFill>
            <a:srgbClr val="000080"/>
          </a:solidFill>
          <a:latin typeface="Verdana"/>
          <a:ea typeface="Verdana"/>
          <a:cs typeface="Verdana"/>
        </a:defRPr>
      </a:pPr>
      <a:endParaRPr lang="it-IT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.49540342078393407"/>
          <c:y val="5.2631578947368432E-2"/>
          <c:w val="0.43840843080927605"/>
          <c:h val="0.87884489242448727"/>
        </c:manualLayout>
      </c:layout>
      <c:barChart>
        <c:barDir val="bar"/>
        <c:grouping val="stacked"/>
        <c:ser>
          <c:idx val="0"/>
          <c:order val="0"/>
          <c:tx>
            <c:strRef>
              <c:f>Sheet1!$C$1</c:f>
              <c:strCache>
                <c:ptCount val="1"/>
                <c:pt idx="0">
                  <c:v>molto eff./efficace</c:v>
                </c:pt>
              </c:strCache>
            </c:strRef>
          </c:tx>
          <c:spPr>
            <a:gradFill rotWithShape="0">
              <a:gsLst>
                <a:gs pos="0">
                  <a:srgbClr val="008000">
                    <a:gamma/>
                    <a:shade val="50196"/>
                    <a:invGamma/>
                  </a:srgbClr>
                </a:gs>
                <a:gs pos="50000">
                  <a:srgbClr val="008000"/>
                </a:gs>
                <a:gs pos="100000">
                  <a:srgbClr val="008000">
                    <a:gamma/>
                    <a:shade val="50196"/>
                    <a:invGamma/>
                  </a:srgbClr>
                </a:gs>
              </a:gsLst>
              <a:lin ang="5400000" scaled="1"/>
            </a:gradFill>
            <a:ln w="42917">
              <a:noFill/>
            </a:ln>
          </c:spP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700">
                    <a:solidFill>
                      <a:schemeClr val="bg1"/>
                    </a:solidFill>
                    <a:latin typeface="Trebuchet MS" pitchFamily="34" charset="0"/>
                  </a:defRPr>
                </a:pPr>
                <a:endParaRPr lang="it-IT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6"/>
                <c:pt idx="0">
                  <c:v>TOTALE dei laureati magistrali</c:v>
                </c:pt>
                <c:pt idx="1">
                  <c:v>Totale del gruppo letterario</c:v>
                </c:pt>
                <c:pt idx="4">
                  <c:v>TOTALE dei laureati magistrali</c:v>
                </c:pt>
                <c:pt idx="5">
                  <c:v>Totale del gruppo letterario</c:v>
                </c:pt>
              </c:strCache>
            </c:strRef>
          </c:cat>
          <c:val>
            <c:numRef>
              <c:f>Sheet1!$C$2:$C$8</c:f>
              <c:numCache>
                <c:formatCode>###0.0</c:formatCode>
                <c:ptCount val="7"/>
                <c:pt idx="0">
                  <c:v>54.285178053136953</c:v>
                </c:pt>
                <c:pt idx="1">
                  <c:v>45.724677075518244</c:v>
                </c:pt>
                <c:pt idx="2">
                  <c:v>43.315662704509812</c:v>
                </c:pt>
                <c:pt idx="4">
                  <c:v>48.407421288358577</c:v>
                </c:pt>
                <c:pt idx="5">
                  <c:v>38.01746770235885</c:v>
                </c:pt>
                <c:pt idx="6">
                  <c:v>39.537909967806925</c:v>
                </c:pt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abb. efficace</c:v>
                </c:pt>
              </c:strCache>
            </c:strRef>
          </c:tx>
          <c:spPr>
            <a:gradFill rotWithShape="0">
              <a:gsLst>
                <a:gs pos="0">
                  <a:srgbClr val="00FF00">
                    <a:gamma/>
                    <a:shade val="50196"/>
                    <a:invGamma/>
                  </a:srgbClr>
                </a:gs>
                <a:gs pos="50000">
                  <a:srgbClr val="00FF00"/>
                </a:gs>
                <a:gs pos="100000">
                  <a:srgbClr val="00FF00">
                    <a:gamma/>
                    <a:shade val="50196"/>
                    <a:invGamma/>
                  </a:srgbClr>
                </a:gs>
              </a:gsLst>
              <a:lin ang="5400000" scaled="1"/>
            </a:gradFill>
            <a:ln w="42917">
              <a:noFill/>
            </a:ln>
          </c:spP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00">
                    <a:solidFill>
                      <a:srgbClr val="422E8D"/>
                    </a:solidFill>
                    <a:latin typeface="+mn-lt"/>
                  </a:defRPr>
                </a:pPr>
                <a:endParaRPr lang="it-IT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Sheet1!$A$2:$A$8</c:f>
              <c:strCache>
                <c:ptCount val="6"/>
                <c:pt idx="0">
                  <c:v>TOTALE dei laureati magistrali</c:v>
                </c:pt>
                <c:pt idx="1">
                  <c:v>Totale del gruppo letterario</c:v>
                </c:pt>
                <c:pt idx="4">
                  <c:v>TOTALE dei laureati magistrali</c:v>
                </c:pt>
                <c:pt idx="5">
                  <c:v>Totale del gruppo letterario</c:v>
                </c:pt>
              </c:strCache>
            </c:strRef>
          </c:cat>
          <c:val>
            <c:numRef>
              <c:f>Sheet1!$D$2:$D$8</c:f>
              <c:numCache>
                <c:formatCode>###0.0</c:formatCode>
                <c:ptCount val="7"/>
                <c:pt idx="0">
                  <c:v>31.381058455027393</c:v>
                </c:pt>
                <c:pt idx="1">
                  <c:v>25.538398480233987</c:v>
                </c:pt>
                <c:pt idx="2">
                  <c:v>27.792804805762582</c:v>
                </c:pt>
                <c:pt idx="4">
                  <c:v>33.885978927458012</c:v>
                </c:pt>
                <c:pt idx="5">
                  <c:v>26.366465418886158</c:v>
                </c:pt>
                <c:pt idx="6">
                  <c:v>30.642261101915285</c:v>
                </c:pt>
              </c:numCache>
            </c:numRef>
          </c:val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poco/per nulla eff.</c:v>
                </c:pt>
              </c:strCache>
            </c:strRef>
          </c:tx>
          <c:spPr>
            <a:gradFill rotWithShape="0">
              <a:gsLst>
                <a:gs pos="0">
                  <a:srgbClr val="FF6600">
                    <a:gamma/>
                    <a:shade val="50196"/>
                    <a:invGamma/>
                  </a:srgbClr>
                </a:gs>
                <a:gs pos="50000">
                  <a:srgbClr val="FF6600"/>
                </a:gs>
                <a:gs pos="100000">
                  <a:srgbClr val="FF6600">
                    <a:gamma/>
                    <a:shade val="50196"/>
                    <a:invGamma/>
                  </a:srgbClr>
                </a:gs>
              </a:gsLst>
              <a:lin ang="5400000" scaled="1"/>
            </a:gradFill>
            <a:ln w="42917">
              <a:noFill/>
            </a:ln>
          </c:spP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00">
                    <a:solidFill>
                      <a:schemeClr val="bg1"/>
                    </a:solidFill>
                    <a:latin typeface="+mn-lt"/>
                  </a:defRPr>
                </a:pPr>
                <a:endParaRPr lang="it-IT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Sheet1!$A$2:$A$8</c:f>
              <c:strCache>
                <c:ptCount val="6"/>
                <c:pt idx="0">
                  <c:v>TOTALE dei laureati magistrali</c:v>
                </c:pt>
                <c:pt idx="1">
                  <c:v>Totale del gruppo letterario</c:v>
                </c:pt>
                <c:pt idx="4">
                  <c:v>TOTALE dei laureati magistrali</c:v>
                </c:pt>
                <c:pt idx="5">
                  <c:v>Totale del gruppo letterario</c:v>
                </c:pt>
              </c:strCache>
            </c:strRef>
          </c:cat>
          <c:val>
            <c:numRef>
              <c:f>Sheet1!$E$2:$E$8</c:f>
              <c:numCache>
                <c:formatCode>###0.0</c:formatCode>
                <c:ptCount val="7"/>
                <c:pt idx="0">
                  <c:v>14.333763491838861</c:v>
                </c:pt>
                <c:pt idx="1">
                  <c:v>28.736924444248039</c:v>
                </c:pt>
                <c:pt idx="2">
                  <c:v>28.891532489727101</c:v>
                </c:pt>
                <c:pt idx="4">
                  <c:v>17.70659978418518</c:v>
                </c:pt>
                <c:pt idx="5">
                  <c:v>35.616066878754104</c:v>
                </c:pt>
                <c:pt idx="6">
                  <c:v>29.819828930278668</c:v>
                </c:pt>
              </c:numCache>
            </c:numRef>
          </c:val>
        </c:ser>
        <c:dLbls>
          <c:showVal val="1"/>
        </c:dLbls>
        <c:gapWidth val="80"/>
        <c:overlap val="100"/>
        <c:axId val="116398720"/>
        <c:axId val="116420992"/>
      </c:barChart>
      <c:catAx>
        <c:axId val="116398720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5365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2"/>
                </a:solidFill>
                <a:latin typeface="+mn-lt"/>
                <a:ea typeface="Verdana"/>
                <a:cs typeface="Verdana"/>
              </a:defRPr>
            </a:pPr>
            <a:endParaRPr lang="it-IT"/>
          </a:p>
        </c:txPr>
        <c:crossAx val="116420992"/>
        <c:crosses val="autoZero"/>
        <c:auto val="1"/>
        <c:lblAlgn val="ctr"/>
        <c:lblOffset val="100"/>
      </c:catAx>
      <c:valAx>
        <c:axId val="116420992"/>
        <c:scaling>
          <c:orientation val="minMax"/>
          <c:max val="100"/>
        </c:scaling>
        <c:axPos val="b"/>
        <c:numFmt formatCode="#,##0" sourceLinked="0"/>
        <c:majorTickMark val="none"/>
        <c:tickLblPos val="nextTo"/>
        <c:spPr>
          <a:ln w="5365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2"/>
                </a:solidFill>
                <a:latin typeface="+mn-lt"/>
                <a:ea typeface="Verdana"/>
                <a:cs typeface="Verdana"/>
              </a:defRPr>
            </a:pPr>
            <a:endParaRPr lang="it-IT"/>
          </a:p>
        </c:txPr>
        <c:crossAx val="116398720"/>
        <c:crosses val="autoZero"/>
        <c:crossBetween val="between"/>
        <c:majorUnit val="100"/>
        <c:minorUnit val="4.0000000000000022E-2"/>
      </c:valAx>
      <c:spPr>
        <a:noFill/>
        <a:ln w="5365">
          <a:solidFill>
            <a:srgbClr val="C0C0C0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267" b="1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it-IT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.48553429882945803"/>
          <c:y val="1.77173867552071E-2"/>
          <c:w val="0.49169875083428782"/>
          <c:h val="0.86788735276200568"/>
        </c:manualLayout>
      </c:layout>
      <c:barChart>
        <c:barDir val="bar"/>
        <c:grouping val="stacked"/>
        <c:ser>
          <c:idx val="0"/>
          <c:order val="0"/>
          <c:tx>
            <c:strRef>
              <c:f>Sheet1!$C$1</c:f>
              <c:strCache>
                <c:ptCount val="1"/>
                <c:pt idx="0">
                  <c:v>agricoltura</c:v>
                </c:pt>
              </c:strCache>
            </c:strRef>
          </c:tx>
          <c:spPr>
            <a:gradFill rotWithShape="0">
              <a:gsLst>
                <a:gs pos="0">
                  <a:srgbClr val="00B050"/>
                </a:gs>
                <a:gs pos="100000">
                  <a:srgbClr val="92D050"/>
                </a:gs>
              </a:gsLst>
              <a:lin ang="5400000" scaled="1"/>
            </a:gradFill>
            <a:ln w="46628">
              <a:noFill/>
            </a:ln>
          </c:spPr>
          <c:cat>
            <c:strRef>
              <c:f>Sheet1!$A$2:$A$4</c:f>
              <c:strCache>
                <c:ptCount val="2"/>
                <c:pt idx="0">
                  <c:v>TOTALE dei laureati magistrali</c:v>
                </c:pt>
                <c:pt idx="1">
                  <c:v>Totale del gruppo letterario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1.2747787443917236</c:v>
                </c:pt>
                <c:pt idx="1">
                  <c:v>1.1291926290169281</c:v>
                </c:pt>
                <c:pt idx="2">
                  <c:v>0.78126173178494318</c:v>
                </c:pt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industria</c:v>
                </c:pt>
              </c:strCache>
            </c:strRef>
          </c:tx>
          <c:spPr>
            <a:gradFill>
              <a:gsLst>
                <a:gs pos="0">
                  <a:srgbClr val="002060"/>
                </a:gs>
                <a:gs pos="100000">
                  <a:srgbClr val="0070C0"/>
                </a:gs>
              </a:gsLst>
              <a:lin ang="5400000" scaled="1"/>
            </a:gradFill>
            <a:ln>
              <a:noFill/>
            </a:ln>
          </c:spPr>
          <c:dLbls>
            <c:dLbl>
              <c:idx val="1"/>
              <c:layout>
                <c:manualLayout>
                  <c:x val="3.4083345857398133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1125018786096054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solidFill>
                      <a:schemeClr val="bg1"/>
                    </a:solidFill>
                    <a:latin typeface="+mj-lt"/>
                  </a:defRPr>
                </a:pPr>
                <a:endParaRPr lang="it-IT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Sheet1!$A$2:$A$4</c:f>
              <c:strCache>
                <c:ptCount val="2"/>
                <c:pt idx="0">
                  <c:v>TOTALE dei laureati magistrali</c:v>
                </c:pt>
                <c:pt idx="1">
                  <c:v>Totale del gruppo letterario</c:v>
                </c:pt>
              </c:strCache>
            </c:strRef>
          </c:cat>
          <c:val>
            <c:numRef>
              <c:f>Sheet1!$D$2:$D$4</c:f>
              <c:numCache>
                <c:formatCode>0.0</c:formatCode>
                <c:ptCount val="3"/>
                <c:pt idx="0">
                  <c:v>22.33177958368216</c:v>
                </c:pt>
                <c:pt idx="1">
                  <c:v>7.3300341084897225</c:v>
                </c:pt>
                <c:pt idx="2">
                  <c:v>10.185597575831425</c:v>
                </c:pt>
              </c:numCache>
            </c:numRef>
          </c:val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servizi</c:v>
                </c:pt>
              </c:strCache>
            </c:strRef>
          </c:tx>
          <c:spPr>
            <a:gradFill>
              <a:gsLst>
                <a:gs pos="0">
                  <a:srgbClr val="FF6600"/>
                </a:gs>
                <a:gs pos="100000">
                  <a:schemeClr val="bg2"/>
                </a:gs>
              </a:gsLst>
              <a:lin ang="5400000" scaled="1"/>
            </a:gradFill>
          </c:spP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solidFill>
                      <a:schemeClr val="tx2"/>
                    </a:solidFill>
                    <a:latin typeface="+mj-lt"/>
                  </a:defRPr>
                </a:pPr>
                <a:endParaRPr lang="it-IT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Sheet1!$A$2:$A$4</c:f>
              <c:strCache>
                <c:ptCount val="2"/>
                <c:pt idx="0">
                  <c:v>TOTALE dei laureati magistrali</c:v>
                </c:pt>
                <c:pt idx="1">
                  <c:v>Totale del gruppo letterario</c:v>
                </c:pt>
              </c:strCache>
            </c:strRef>
          </c:cat>
          <c:val>
            <c:numRef>
              <c:f>Sheet1!$E$2:$E$4</c:f>
              <c:numCache>
                <c:formatCode>0.0</c:formatCode>
                <c:ptCount val="3"/>
                <c:pt idx="0">
                  <c:v>75.018945201273624</c:v>
                </c:pt>
                <c:pt idx="1">
                  <c:v>90.127322594659034</c:v>
                </c:pt>
                <c:pt idx="2">
                  <c:v>87.228608304379279</c:v>
                </c:pt>
              </c:numCache>
            </c:numRef>
          </c:val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non risponde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cat>
            <c:strRef>
              <c:f>Sheet1!$A$2:$A$4</c:f>
              <c:strCache>
                <c:ptCount val="2"/>
                <c:pt idx="0">
                  <c:v>TOTALE dei laureati magistrali</c:v>
                </c:pt>
                <c:pt idx="1">
                  <c:v>Totale del gruppo letterario</c:v>
                </c:pt>
              </c:strCache>
            </c:strRef>
          </c:cat>
          <c:val>
            <c:numRef>
              <c:f>Sheet1!$F$2:$F$4</c:f>
              <c:numCache>
                <c:formatCode>0.0</c:formatCode>
                <c:ptCount val="3"/>
                <c:pt idx="0">
                  <c:v>1.3744964706525025</c:v>
                </c:pt>
                <c:pt idx="1">
                  <c:v>1.413450667834139</c:v>
                </c:pt>
                <c:pt idx="2">
                  <c:v>1.8045323880043738</c:v>
                </c:pt>
              </c:numCache>
            </c:numRef>
          </c:val>
        </c:ser>
        <c:gapWidth val="80"/>
        <c:overlap val="100"/>
        <c:axId val="116483200"/>
        <c:axId val="116484736"/>
      </c:barChart>
      <c:catAx>
        <c:axId val="116483200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5828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2"/>
                </a:solidFill>
                <a:latin typeface="+mn-lt"/>
                <a:ea typeface="Verdana"/>
                <a:cs typeface="Verdana"/>
              </a:defRPr>
            </a:pPr>
            <a:endParaRPr lang="it-IT"/>
          </a:p>
        </c:txPr>
        <c:crossAx val="116484736"/>
        <c:crosses val="autoZero"/>
        <c:auto val="1"/>
        <c:lblAlgn val="ctr"/>
        <c:lblOffset val="100"/>
      </c:catAx>
      <c:valAx>
        <c:axId val="116484736"/>
        <c:scaling>
          <c:orientation val="minMax"/>
          <c:max val="100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000" b="0" i="0">
                <a:solidFill>
                  <a:schemeClr val="tx2"/>
                </a:solidFill>
                <a:latin typeface="+mj-lt"/>
              </a:defRPr>
            </a:pPr>
            <a:endParaRPr lang="it-IT"/>
          </a:p>
        </c:txPr>
        <c:crossAx val="116483200"/>
        <c:crosses val="autoZero"/>
        <c:crossBetween val="between"/>
        <c:majorUnit val="100"/>
        <c:minorUnit val="4.0000000000000112E-2"/>
      </c:valAx>
      <c:spPr>
        <a:noFill/>
        <a:ln w="5828">
          <a:solidFill>
            <a:srgbClr val="C0C0C0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469" b="1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.47303887406430406"/>
          <c:y val="6.4491897323783853E-2"/>
          <c:w val="0.52696112342041368"/>
          <c:h val="0.81242431041723751"/>
        </c:manualLayout>
      </c:layout>
      <c:barChart>
        <c:barDir val="bar"/>
        <c:grouping val="clustered"/>
        <c:ser>
          <c:idx val="0"/>
          <c:order val="0"/>
          <c:spPr>
            <a:gradFill>
              <a:gsLst>
                <a:gs pos="0">
                  <a:srgbClr val="312268"/>
                </a:gs>
                <a:gs pos="100000">
                  <a:srgbClr val="4E00C0"/>
                </a:gs>
              </a:gsLst>
              <a:lin ang="5400000" scaled="1"/>
            </a:gradFill>
            <a:ln w="40795">
              <a:noFill/>
            </a:ln>
          </c:spPr>
          <c:dLbls>
            <c:numFmt formatCode="0.0" sourceLinked="0"/>
            <c:spPr>
              <a:noFill/>
              <a:ln w="40795">
                <a:noFill/>
              </a:ln>
            </c:spPr>
            <c:txPr>
              <a:bodyPr/>
              <a:lstStyle/>
              <a:p>
                <a:pPr>
                  <a:defRPr sz="1700" b="1" i="0" u="none" strike="noStrike" baseline="0">
                    <a:solidFill>
                      <a:schemeClr val="bg1"/>
                    </a:solidFill>
                    <a:latin typeface="+mn-lt"/>
                    <a:ea typeface="Verdana"/>
                    <a:cs typeface="Verdana"/>
                  </a:defRPr>
                </a:pPr>
                <a:endParaRPr lang="it-IT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2"/>
                <c:pt idx="0">
                  <c:v>TOTALE dei laureati</c:v>
                </c:pt>
                <c:pt idx="1">
                  <c:v>Totale del gruppo letterario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12.43893692473204</c:v>
                </c:pt>
                <c:pt idx="1">
                  <c:v>9.5073465859982722</c:v>
                </c:pt>
                <c:pt idx="2">
                  <c:v>10.167555217060174</c:v>
                </c:pt>
              </c:numCache>
            </c:numRef>
          </c:val>
        </c:ser>
        <c:axId val="112868736"/>
        <c:axId val="112912256"/>
      </c:barChart>
      <c:catAx>
        <c:axId val="112868736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5099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2"/>
                </a:solidFill>
                <a:latin typeface="+mn-lt"/>
                <a:ea typeface="Verdana"/>
                <a:cs typeface="Verdana"/>
              </a:defRPr>
            </a:pPr>
            <a:endParaRPr lang="it-IT"/>
          </a:p>
        </c:txPr>
        <c:crossAx val="112912256"/>
        <c:crosses val="autoZero"/>
        <c:auto val="1"/>
        <c:lblAlgn val="ctr"/>
        <c:lblOffset val="100"/>
      </c:catAx>
      <c:valAx>
        <c:axId val="112912256"/>
        <c:scaling>
          <c:orientation val="minMax"/>
          <c:max val="70"/>
          <c:min val="0"/>
        </c:scaling>
        <c:delete val="1"/>
        <c:axPos val="b"/>
        <c:numFmt formatCode="0.0" sourceLinked="1"/>
        <c:tickLblPos val="none"/>
        <c:crossAx val="112868736"/>
        <c:crosses val="autoZero"/>
        <c:crossBetween val="between"/>
      </c:valAx>
      <c:spPr>
        <a:noFill/>
        <a:ln w="5099">
          <a:noFill/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285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.47303887657958682"/>
          <c:y val="5.4937542164704672E-2"/>
          <c:w val="0.50709525546454814"/>
          <c:h val="0.81242431041723751"/>
        </c:manualLayout>
      </c:layout>
      <c:barChart>
        <c:barDir val="bar"/>
        <c:grouping val="clustered"/>
        <c:ser>
          <c:idx val="0"/>
          <c:order val="0"/>
          <c:spPr>
            <a:gradFill>
              <a:gsLst>
                <a:gs pos="0">
                  <a:srgbClr val="800000"/>
                </a:gs>
                <a:gs pos="100000">
                  <a:srgbClr val="600000"/>
                </a:gs>
              </a:gsLst>
              <a:lin ang="5400000" scaled="1"/>
            </a:gradFill>
            <a:ln w="12700">
              <a:solidFill>
                <a:srgbClr val="800000"/>
              </a:solidFill>
            </a:ln>
          </c:spPr>
          <c:dLbls>
            <c:numFmt formatCode="0.0" sourceLinked="0"/>
            <c:spPr>
              <a:noFill/>
              <a:ln w="40795">
                <a:noFill/>
              </a:ln>
            </c:spPr>
            <c:txPr>
              <a:bodyPr/>
              <a:lstStyle/>
              <a:p>
                <a:pPr>
                  <a:defRPr sz="1700" b="1" i="0" u="none" strike="noStrike" baseline="0">
                    <a:solidFill>
                      <a:schemeClr val="bg1"/>
                    </a:solidFill>
                    <a:latin typeface="+mn-lt"/>
                    <a:ea typeface="Verdana"/>
                    <a:cs typeface="Verdana"/>
                  </a:defRPr>
                </a:pPr>
                <a:endParaRPr lang="it-IT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2"/>
                <c:pt idx="0">
                  <c:v>TOTALE dei laureati</c:v>
                </c:pt>
                <c:pt idx="1">
                  <c:v>Totale del gruppo letterario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56.472486751404467</c:v>
                </c:pt>
                <c:pt idx="1">
                  <c:v>43.873043311245475</c:v>
                </c:pt>
                <c:pt idx="2">
                  <c:v>24.942878903274927</c:v>
                </c:pt>
              </c:numCache>
            </c:numRef>
          </c:val>
        </c:ser>
        <c:axId val="113309952"/>
        <c:axId val="65474560"/>
      </c:barChart>
      <c:catAx>
        <c:axId val="113309952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5099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2"/>
                </a:solidFill>
                <a:latin typeface="+mn-lt"/>
                <a:ea typeface="Verdana"/>
                <a:cs typeface="Verdana"/>
              </a:defRPr>
            </a:pPr>
            <a:endParaRPr lang="it-IT"/>
          </a:p>
        </c:txPr>
        <c:crossAx val="65474560"/>
        <c:crosses val="autoZero"/>
        <c:auto val="1"/>
        <c:lblAlgn val="ctr"/>
        <c:lblOffset val="100"/>
      </c:catAx>
      <c:valAx>
        <c:axId val="65474560"/>
        <c:scaling>
          <c:orientation val="minMax"/>
          <c:max val="100"/>
        </c:scaling>
        <c:delete val="1"/>
        <c:axPos val="b"/>
        <c:numFmt formatCode="0.0" sourceLinked="1"/>
        <c:tickLblPos val="none"/>
        <c:crossAx val="113309952"/>
        <c:crosses val="autoZero"/>
        <c:crossBetween val="between"/>
      </c:valAx>
      <c:spPr>
        <a:noFill/>
        <a:ln w="5099">
          <a:noFill/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285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.47303887657958682"/>
          <c:y val="5.4937542164704672E-2"/>
          <c:w val="0.50709525546454814"/>
          <c:h val="0.81242431041723751"/>
        </c:manualLayout>
      </c:layout>
      <c:barChart>
        <c:barDir val="bar"/>
        <c:grouping val="clustered"/>
        <c:ser>
          <c:idx val="0"/>
          <c:order val="0"/>
          <c:spPr>
            <a:gradFill>
              <a:gsLst>
                <a:gs pos="0">
                  <a:srgbClr val="CC6600"/>
                </a:gs>
                <a:gs pos="100000">
                  <a:srgbClr val="FF6600"/>
                </a:gs>
              </a:gsLst>
              <a:lin ang="5400000" scaled="1"/>
            </a:gradFill>
            <a:ln w="12700">
              <a:solidFill>
                <a:srgbClr val="FF6600"/>
              </a:solidFill>
            </a:ln>
          </c:spPr>
          <c:dLbls>
            <c:numFmt formatCode="0.0" sourceLinked="0"/>
            <c:spPr>
              <a:noFill/>
              <a:ln w="40795">
                <a:noFill/>
              </a:ln>
            </c:spPr>
            <c:txPr>
              <a:bodyPr/>
              <a:lstStyle/>
              <a:p>
                <a:pPr>
                  <a:defRPr sz="1700" b="1" i="0" u="none" strike="noStrike" baseline="0">
                    <a:solidFill>
                      <a:schemeClr val="bg1"/>
                    </a:solidFill>
                    <a:latin typeface="+mn-lt"/>
                    <a:ea typeface="Verdana"/>
                    <a:cs typeface="Verdana"/>
                  </a:defRPr>
                </a:pPr>
                <a:endParaRPr lang="it-IT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2"/>
                <c:pt idx="0">
                  <c:v>TOTALE dei laureati</c:v>
                </c:pt>
                <c:pt idx="1">
                  <c:v>Totale del gruppo letterario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64.97708889508705</c:v>
                </c:pt>
                <c:pt idx="1">
                  <c:v>68.755401901469199</c:v>
                </c:pt>
                <c:pt idx="2">
                  <c:v>77.684691546077687</c:v>
                </c:pt>
              </c:numCache>
            </c:numRef>
          </c:val>
        </c:ser>
        <c:axId val="65566208"/>
        <c:axId val="65567744"/>
      </c:barChart>
      <c:catAx>
        <c:axId val="65566208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5099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2"/>
                </a:solidFill>
                <a:latin typeface="+mn-lt"/>
                <a:ea typeface="Verdana"/>
                <a:cs typeface="Verdana"/>
              </a:defRPr>
            </a:pPr>
            <a:endParaRPr lang="it-IT"/>
          </a:p>
        </c:txPr>
        <c:crossAx val="65567744"/>
        <c:crosses val="autoZero"/>
        <c:auto val="1"/>
        <c:lblAlgn val="ctr"/>
        <c:lblOffset val="100"/>
      </c:catAx>
      <c:valAx>
        <c:axId val="65567744"/>
        <c:scaling>
          <c:orientation val="minMax"/>
          <c:max val="100"/>
        </c:scaling>
        <c:delete val="1"/>
        <c:axPos val="b"/>
        <c:numFmt formatCode="0.0" sourceLinked="1"/>
        <c:tickLblPos val="none"/>
        <c:crossAx val="65566208"/>
        <c:crosses val="autoZero"/>
        <c:crossBetween val="between"/>
      </c:valAx>
      <c:spPr>
        <a:noFill/>
        <a:ln w="5099">
          <a:noFill/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285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.47462523658606015"/>
          <c:y val="5.4937542164704672E-2"/>
          <c:w val="0.42143643497652361"/>
          <c:h val="0.81242431041723751"/>
        </c:manualLayout>
      </c:layout>
      <c:barChart>
        <c:barDir val="bar"/>
        <c:grouping val="stacked"/>
        <c:ser>
          <c:idx val="0"/>
          <c:order val="0"/>
          <c:spPr>
            <a:gradFill flip="none" rotWithShape="1">
              <a:gsLst>
                <a:gs pos="0">
                  <a:srgbClr val="006600"/>
                </a:gs>
                <a:gs pos="100000">
                  <a:srgbClr val="009900"/>
                </a:gs>
              </a:gsLst>
              <a:lin ang="0" scaled="1"/>
              <a:tileRect/>
            </a:gradFill>
            <a:ln w="9525">
              <a:solidFill>
                <a:srgbClr val="009900"/>
              </a:solidFill>
            </a:ln>
          </c:spPr>
          <c:dLbls>
            <c:numFmt formatCode="0.0" sourceLinked="0"/>
            <c:spPr>
              <a:noFill/>
              <a:ln w="40795">
                <a:noFill/>
              </a:ln>
            </c:spPr>
            <c:txPr>
              <a:bodyPr/>
              <a:lstStyle/>
              <a:p>
                <a:pPr>
                  <a:defRPr sz="1700" b="1" i="0" u="none" strike="noStrike" baseline="0">
                    <a:solidFill>
                      <a:schemeClr val="bg1"/>
                    </a:solidFill>
                    <a:latin typeface="+mn-lt"/>
                    <a:ea typeface="Verdana"/>
                    <a:cs typeface="Verdana"/>
                  </a:defRPr>
                </a:pPr>
                <a:endParaRPr lang="it-IT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2"/>
                <c:pt idx="0">
                  <c:v>TOTALE dei laureati</c:v>
                </c:pt>
                <c:pt idx="1">
                  <c:v>Totale del gruppo letterario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35.895525361597002</c:v>
                </c:pt>
                <c:pt idx="1">
                  <c:v>39.354652837798895</c:v>
                </c:pt>
                <c:pt idx="2">
                  <c:v>38.880426504188875</c:v>
                </c:pt>
              </c:numCache>
            </c:numRef>
          </c:val>
        </c:ser>
        <c:ser>
          <c:idx val="1"/>
          <c:order val="1"/>
          <c:spPr>
            <a:gradFill>
              <a:gsLst>
                <a:gs pos="0">
                  <a:srgbClr val="99CC00"/>
                </a:gs>
                <a:gs pos="100000">
                  <a:srgbClr val="CCFF99"/>
                </a:gs>
              </a:gsLst>
              <a:lin ang="0" scaled="1"/>
            </a:gradFill>
            <a:ln>
              <a:solidFill>
                <a:srgbClr val="009900"/>
              </a:solidFill>
            </a:ln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r">
                  <a:defRPr sz="1700" b="1">
                    <a:solidFill>
                      <a:srgbClr val="422E8D"/>
                    </a:solidFill>
                    <a:latin typeface="+mn-lt"/>
                  </a:defRPr>
                </a:pPr>
                <a:endParaRPr lang="it-IT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2"/>
                <c:pt idx="0">
                  <c:v>TOTALE dei laureati</c:v>
                </c:pt>
                <c:pt idx="1">
                  <c:v>Totale del gruppo letterario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51.655177909710325</c:v>
                </c:pt>
                <c:pt idx="1">
                  <c:v>48.271391529818494</c:v>
                </c:pt>
                <c:pt idx="2">
                  <c:v>49.77151561309983</c:v>
                </c:pt>
              </c:numCache>
            </c:numRef>
          </c:val>
        </c:ser>
        <c:overlap val="100"/>
        <c:axId val="113367680"/>
        <c:axId val="114491776"/>
      </c:barChart>
      <c:catAx>
        <c:axId val="113367680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5099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2"/>
                </a:solidFill>
                <a:latin typeface="+mn-lt"/>
                <a:ea typeface="Verdana"/>
                <a:cs typeface="Verdana"/>
              </a:defRPr>
            </a:pPr>
            <a:endParaRPr lang="it-IT"/>
          </a:p>
        </c:txPr>
        <c:crossAx val="114491776"/>
        <c:crosses val="autoZero"/>
        <c:auto val="1"/>
        <c:lblAlgn val="ctr"/>
        <c:lblOffset val="100"/>
      </c:catAx>
      <c:valAx>
        <c:axId val="114491776"/>
        <c:scaling>
          <c:orientation val="minMax"/>
          <c:max val="100"/>
        </c:scaling>
        <c:delete val="1"/>
        <c:axPos val="b"/>
        <c:numFmt formatCode="0.0" sourceLinked="1"/>
        <c:tickLblPos val="none"/>
        <c:crossAx val="113367680"/>
        <c:crosses val="autoZero"/>
        <c:crossBetween val="between"/>
      </c:valAx>
      <c:spPr>
        <a:noFill/>
        <a:ln w="5099">
          <a:noFill/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285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.47303887657958682"/>
          <c:y val="5.4937542164704672E-2"/>
          <c:w val="0.50709525546454814"/>
          <c:h val="0.81242431041723751"/>
        </c:manualLayout>
      </c:layout>
      <c:barChart>
        <c:barDir val="bar"/>
        <c:grouping val="clustered"/>
        <c:ser>
          <c:idx val="0"/>
          <c:order val="0"/>
          <c:spPr>
            <a:gradFill rotWithShape="0">
              <a:gsLst>
                <a:gs pos="0">
                  <a:srgbClr val="003399"/>
                </a:gs>
                <a:gs pos="100000">
                  <a:srgbClr val="336699"/>
                </a:gs>
              </a:gsLst>
              <a:lin ang="5400000" scaled="1"/>
            </a:gradFill>
            <a:ln w="9525">
              <a:solidFill>
                <a:srgbClr val="003399"/>
              </a:solidFill>
            </a:ln>
          </c:spPr>
          <c:dLbls>
            <c:numFmt formatCode="0.0" sourceLinked="0"/>
            <c:spPr>
              <a:noFill/>
              <a:ln w="40795">
                <a:noFill/>
              </a:ln>
            </c:spPr>
            <c:txPr>
              <a:bodyPr/>
              <a:lstStyle/>
              <a:p>
                <a:pPr>
                  <a:defRPr sz="1700" b="1" i="0" u="none" strike="noStrike" baseline="0">
                    <a:solidFill>
                      <a:schemeClr val="bg1"/>
                    </a:solidFill>
                    <a:latin typeface="+mn-lt"/>
                    <a:ea typeface="Verdana"/>
                    <a:cs typeface="Verdana"/>
                  </a:defRPr>
                </a:pPr>
                <a:endParaRPr lang="it-IT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2"/>
                <c:pt idx="0">
                  <c:v>TOTALE dei laureati</c:v>
                </c:pt>
                <c:pt idx="1">
                  <c:v>Totale del gruppo letterario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68.083834721281349</c:v>
                </c:pt>
                <c:pt idx="1">
                  <c:v>69.461250360126797</c:v>
                </c:pt>
                <c:pt idx="2">
                  <c:v>72.086824067022093</c:v>
                </c:pt>
              </c:numCache>
            </c:numRef>
          </c:val>
        </c:ser>
        <c:axId val="114604672"/>
        <c:axId val="114626944"/>
      </c:barChart>
      <c:catAx>
        <c:axId val="114604672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5099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2"/>
                </a:solidFill>
                <a:latin typeface="+mn-lt"/>
                <a:ea typeface="Verdana"/>
                <a:cs typeface="Verdana"/>
              </a:defRPr>
            </a:pPr>
            <a:endParaRPr lang="it-IT"/>
          </a:p>
        </c:txPr>
        <c:crossAx val="114626944"/>
        <c:crosses val="autoZero"/>
        <c:auto val="1"/>
        <c:lblAlgn val="ctr"/>
        <c:lblOffset val="100"/>
      </c:catAx>
      <c:valAx>
        <c:axId val="114626944"/>
        <c:scaling>
          <c:orientation val="minMax"/>
          <c:max val="100"/>
        </c:scaling>
        <c:delete val="1"/>
        <c:axPos val="b"/>
        <c:numFmt formatCode="0.0" sourceLinked="1"/>
        <c:tickLblPos val="none"/>
        <c:crossAx val="114604672"/>
        <c:crosses val="autoZero"/>
        <c:crossBetween val="between"/>
      </c:valAx>
      <c:spPr>
        <a:noFill/>
        <a:ln w="5099">
          <a:noFill/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285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.45184057219100798"/>
          <c:y val="2.1378096036467332E-2"/>
          <c:w val="0.52441381917651009"/>
          <c:h val="0.8104194139459544"/>
        </c:manualLayout>
      </c:layout>
      <c:barChart>
        <c:barDir val="bar"/>
        <c:grouping val="stacked"/>
        <c:ser>
          <c:idx val="1"/>
          <c:order val="0"/>
          <c:tx>
            <c:strRef>
              <c:f>Sheet1!$C$1</c:f>
              <c:strCache>
                <c:ptCount val="1"/>
                <c:pt idx="0">
                  <c:v>lavora ed è iscritto alla specialistica</c:v>
                </c:pt>
              </c:strCache>
            </c:strRef>
          </c:tx>
          <c:spPr>
            <a:gradFill rotWithShape="0">
              <a:gsLst>
                <a:gs pos="0">
                  <a:srgbClr val="007676"/>
                </a:gs>
                <a:gs pos="100000">
                  <a:srgbClr val="00FFFF"/>
                </a:gs>
              </a:gsLst>
              <a:lin ang="5400000" scaled="1"/>
            </a:gradFill>
            <a:ln w="40795">
              <a:noFill/>
            </a:ln>
          </c:spP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700" b="1">
                    <a:solidFill>
                      <a:schemeClr val="bg1"/>
                    </a:solidFill>
                  </a:defRPr>
                </a:pPr>
                <a:endParaRPr lang="it-IT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2"/>
                <c:pt idx="0">
                  <c:v>TOTALE dei laureati                  di primo livello</c:v>
                </c:pt>
                <c:pt idx="1">
                  <c:v>Totale del gruppo letterario</c:v>
                </c:pt>
              </c:strCache>
            </c:strRef>
          </c:cat>
          <c:val>
            <c:numRef>
              <c:f>Sheet1!$C$2:$C$4</c:f>
              <c:numCache>
                <c:formatCode>###0.0</c:formatCode>
                <c:ptCount val="3"/>
                <c:pt idx="0">
                  <c:v>11.6</c:v>
                </c:pt>
                <c:pt idx="1">
                  <c:v>14.6</c:v>
                </c:pt>
                <c:pt idx="2">
                  <c:v>21.5</c:v>
                </c:pt>
              </c:numCache>
            </c:numRef>
          </c: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attualmente iscritto alla specialistica</c:v>
                </c:pt>
              </c:strCache>
            </c:strRef>
          </c:tx>
          <c:spPr>
            <a:gradFill rotWithShape="0">
              <a:gsLst>
                <a:gs pos="0">
                  <a:srgbClr val="00A900"/>
                </a:gs>
                <a:gs pos="100000">
                  <a:srgbClr val="00FF00"/>
                </a:gs>
              </a:gsLst>
              <a:lin ang="5400000" scaled="0"/>
            </a:gradFill>
            <a:ln w="40795">
              <a:noFill/>
            </a:ln>
          </c:spP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700" b="1">
                    <a:solidFill>
                      <a:schemeClr val="bg1"/>
                    </a:solidFill>
                  </a:defRPr>
                </a:pPr>
                <a:endParaRPr lang="it-IT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2"/>
                <c:pt idx="0">
                  <c:v>TOTALE dei laureati                  di primo livello</c:v>
                </c:pt>
                <c:pt idx="1">
                  <c:v>Totale del gruppo letterario</c:v>
                </c:pt>
              </c:strCache>
            </c:strRef>
          </c:cat>
          <c:val>
            <c:numRef>
              <c:f>Sheet1!$D$2:$D$4</c:f>
              <c:numCache>
                <c:formatCode>###0.0</c:formatCode>
                <c:ptCount val="3"/>
                <c:pt idx="0">
                  <c:v>43.9</c:v>
                </c:pt>
                <c:pt idx="1">
                  <c:v>51.3</c:v>
                </c:pt>
                <c:pt idx="2">
                  <c:v>43.3</c:v>
                </c:pt>
              </c:numCache>
            </c:numRef>
          </c:val>
        </c:ser>
        <c:gapWidth val="140"/>
        <c:overlap val="100"/>
        <c:axId val="114482176"/>
        <c:axId val="11468876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lavora</c:v>
                      </c:pt>
                    </c:strCache>
                  </c:strRef>
                </c:tx>
                <c:spPr>
                  <a:gradFill rotWithShape="0">
                    <a:gsLst>
                      <a:gs pos="0">
                        <a:srgbClr val="0000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0000FF"/>
                      </a:gs>
                    </a:gsLst>
                    <a:lin ang="5400000" scaled="1"/>
                  </a:gradFill>
                  <a:ln w="40795">
                    <a:noFill/>
                  </a:ln>
                </c:spPr>
                <c:invertIfNegative val="0"/>
                <c:dLbls>
                  <c:dLbl>
                    <c:idx val="2"/>
                    <c:layout>
                      <c:manualLayout>
                        <c:x val="3.8005654762617298E-3"/>
                        <c:y val="0"/>
                      </c:manualLayout>
                    </c:layout>
                    <c:dLblPos val="ct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</c:extLst>
                  </c:dLbl>
                  <c:numFmt formatCode="0" sourceLinked="0"/>
                  <c:spPr>
                    <a:noFill/>
                    <a:ln w="40795">
                      <a:noFill/>
                    </a:ln>
                  </c:spPr>
                  <c:txPr>
                    <a:bodyPr/>
                    <a:lstStyle/>
                    <a:p>
                      <a:pPr>
                        <a:defRPr sz="1800" b="1">
                          <a:solidFill>
                            <a:schemeClr val="bg1"/>
                          </a:solidFill>
                        </a:defRPr>
                      </a:pPr>
                      <a:endParaRPr lang="it-IT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Sheet1!$A$2:$A$4</c15:sqref>
                        </c15:formulaRef>
                      </c:ext>
                    </c:extLst>
                    <c:strCache>
                      <c:ptCount val="2"/>
                      <c:pt idx="0">
                        <c:v>TOTALE PRIMO LIVELLO</c:v>
                      </c:pt>
                      <c:pt idx="1">
                        <c:v>Totale gruppo Letterario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Sheet1!$B$2:$B$4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gradFill>
                    <a:gsLst>
                      <a:gs pos="0">
                        <a:srgbClr val="FFFF00">
                          <a:gamma/>
                          <a:shade val="46275"/>
                          <a:invGamma/>
                        </a:srgbClr>
                      </a:gs>
                      <a:gs pos="100000">
                        <a:srgbClr val="FFFF00"/>
                      </a:gs>
                    </a:gsLst>
                    <a:lin ang="5400000" scaled="1"/>
                  </a:gradFill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Sheet1!$A$2:$A$4</c15:sqref>
                        </c15:formulaRef>
                      </c:ext>
                    </c:extLst>
                    <c:strCache>
                      <c:ptCount val="2"/>
                      <c:pt idx="0">
                        <c:v>TOTALE PRIMO LIVELLO</c:v>
                      </c:pt>
                      <c:pt idx="1">
                        <c:v>Totale gruppo Letterario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Sheet1!$E$2:$E$4</c15:sqref>
                        </c15:formulaRef>
                      </c:ext>
                    </c:extLst>
                    <c:numCache>
                      <c:formatCode>###0.0</c:formatCode>
                      <c:ptCount val="3"/>
                      <c:pt idx="0">
                        <c:v>55.5</c:v>
                      </c:pt>
                      <c:pt idx="1">
                        <c:v>65.899999999999991</c:v>
                      </c:pt>
                      <c:pt idx="2">
                        <c:v>64.8</c:v>
                      </c:pt>
                    </c:numCache>
                  </c:numRef>
                </c:val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gradFill>
                    <a:gsLst>
                      <a:gs pos="0">
                        <a:srgbClr val="760000"/>
                      </a:gs>
                      <a:gs pos="100000">
                        <a:srgbClr val="FF0000"/>
                      </a:gs>
                    </a:gsLst>
                    <a:lin ang="5400000" scaled="1"/>
                  </a:gradFill>
                </c:spPr>
                <c:invertIfNegative val="0"/>
                <c:dLbls>
                  <c:numFmt formatCode="#,##0" sourceLinked="0"/>
                  <c:spPr>
                    <a:noFill/>
                    <a:ln>
                      <a:noFill/>
                    </a:ln>
                    <a:effectLst/>
                  </c:spPr>
                  <c:txPr>
                    <a:bodyPr/>
                    <a:lstStyle/>
                    <a:p>
                      <a:pPr>
                        <a:defRPr sz="1800" b="1">
                          <a:solidFill>
                            <a:schemeClr val="bg1"/>
                          </a:solidFill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0"/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Sheet1!$A$2:$A$4</c15:sqref>
                        </c15:formulaRef>
                      </c:ext>
                    </c:extLst>
                    <c:strCache>
                      <c:ptCount val="2"/>
                      <c:pt idx="0">
                        <c:v>TOTALE PRIMO LIVELLO</c:v>
                      </c:pt>
                      <c:pt idx="1">
                        <c:v>Totale gruppo Letterario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Sheet1!$F$2:$F$4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BarSeries>
          </c:ext>
        </c:extLst>
      </c:barChart>
      <c:catAx>
        <c:axId val="114482176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5099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1600" b="1">
                <a:solidFill>
                  <a:schemeClr val="tx2"/>
                </a:solidFill>
              </a:defRPr>
            </a:pPr>
            <a:endParaRPr lang="it-IT"/>
          </a:p>
        </c:txPr>
        <c:crossAx val="114688768"/>
        <c:crosses val="autoZero"/>
        <c:auto val="1"/>
        <c:lblAlgn val="ctr"/>
        <c:lblOffset val="100"/>
      </c:catAx>
      <c:valAx>
        <c:axId val="114688768"/>
        <c:scaling>
          <c:orientation val="minMax"/>
          <c:max val="100"/>
        </c:scaling>
        <c:delete val="1"/>
        <c:axPos val="b"/>
        <c:numFmt formatCode="#,##0" sourceLinked="0"/>
        <c:majorTickMark val="none"/>
        <c:tickLblPos val="none"/>
        <c:crossAx val="114482176"/>
        <c:crosses val="autoZero"/>
        <c:crossBetween val="between"/>
        <c:majorUnit val="100"/>
      </c:valAx>
      <c:spPr>
        <a:noFill/>
        <a:ln w="5099">
          <a:noFill/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+mn-lt"/>
          <a:ea typeface="Verdana"/>
          <a:cs typeface="Verdana"/>
        </a:defRPr>
      </a:pPr>
      <a:endParaRPr lang="it-IT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.4262193604002848"/>
          <c:y val="5.8789764100285163E-2"/>
          <c:w val="0.54517579322462162"/>
          <c:h val="0.61877677480115245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Motivi lavorativi</c:v>
                </c:pt>
              </c:strCache>
            </c:strRef>
          </c:tx>
          <c:spPr>
            <a:gradFill rotWithShape="0">
              <a:gsLst>
                <a:gs pos="0">
                  <a:srgbClr val="0000FF">
                    <a:gamma/>
                    <a:shade val="46275"/>
                    <a:invGamma/>
                  </a:srgbClr>
                </a:gs>
                <a:gs pos="100000">
                  <a:srgbClr val="0000FF"/>
                </a:gs>
              </a:gsLst>
              <a:lin ang="5400000" scaled="1"/>
            </a:gradFill>
            <a:ln w="40795">
              <a:noFill/>
            </a:ln>
          </c:spPr>
          <c:dPt>
            <c:idx val="0"/>
            <c:spPr>
              <a:solidFill>
                <a:srgbClr val="FF9900"/>
              </a:solidFill>
              <a:ln w="40795">
                <a:noFill/>
              </a:ln>
            </c:spPr>
          </c:dPt>
          <c:dPt>
            <c:idx val="1"/>
            <c:spPr>
              <a:solidFill>
                <a:srgbClr val="FF9900"/>
              </a:solidFill>
              <a:ln w="40795">
                <a:noFill/>
              </a:ln>
            </c:spPr>
          </c:dPt>
          <c:dPt>
            <c:idx val="2"/>
            <c:spPr>
              <a:solidFill>
                <a:srgbClr val="FF9900"/>
              </a:solidFill>
              <a:ln w="40795">
                <a:noFill/>
              </a:ln>
            </c:spPr>
          </c:dPt>
          <c:dPt>
            <c:idx val="4"/>
            <c:spPr>
              <a:solidFill>
                <a:srgbClr val="FF9900"/>
              </a:solidFill>
              <a:ln w="40795">
                <a:noFill/>
              </a:ln>
            </c:spPr>
          </c:dPt>
          <c:dPt>
            <c:idx val="5"/>
            <c:spPr>
              <a:solidFill>
                <a:srgbClr val="FF9900"/>
              </a:solidFill>
              <a:ln w="40795">
                <a:noFill/>
              </a:ln>
            </c:spPr>
          </c:dPt>
          <c:dLbls>
            <c:dLbl>
              <c:idx val="2"/>
              <c:layout>
                <c:manualLayout>
                  <c:x val="3.8005654762617298E-3"/>
                  <c:y val="0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numFmt formatCode="0.0" sourceLinked="0"/>
            <c:spPr>
              <a:noFill/>
              <a:ln w="40795">
                <a:noFill/>
              </a:ln>
            </c:spPr>
            <c:txPr>
              <a:bodyPr/>
              <a:lstStyle/>
              <a:p>
                <a:pPr>
                  <a:defRPr sz="1700" b="1">
                    <a:solidFill>
                      <a:srgbClr val="422E8D"/>
                    </a:solidFill>
                  </a:defRPr>
                </a:pPr>
                <a:endParaRPr lang="it-IT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2"/>
                <c:pt idx="0">
                  <c:v>TOTALE dei laureati                    di primo livello</c:v>
                </c:pt>
                <c:pt idx="1">
                  <c:v>Totale del gruppo letterario</c:v>
                </c:pt>
              </c:strCache>
            </c:strRef>
          </c:cat>
          <c:val>
            <c:numRef>
              <c:f>Sheet1!$B$2:$B$4</c:f>
              <c:numCache>
                <c:formatCode>###0.0</c:formatCode>
                <c:ptCount val="3"/>
                <c:pt idx="0">
                  <c:v>42.4</c:v>
                </c:pt>
                <c:pt idx="1">
                  <c:v>33</c:v>
                </c:pt>
                <c:pt idx="2">
                  <c:v>35.800000000000004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Mancanza di un corso nell’area disciplinare di interesse</c:v>
                </c:pt>
              </c:strCache>
            </c:strRef>
          </c:tx>
          <c:spPr>
            <a:solidFill>
              <a:srgbClr val="009600"/>
            </a:solidFill>
            <a:ln w="40795">
              <a:noFill/>
            </a:ln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700848214392807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800" b="1"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2"/>
                <c:pt idx="0">
                  <c:v>TOTALE dei laureati                    di primo livello</c:v>
                </c:pt>
                <c:pt idx="1">
                  <c:v>Totale del gruppo letterario</c:v>
                </c:pt>
              </c:strCache>
            </c:strRef>
          </c:cat>
          <c:val>
            <c:numRef>
              <c:f>Sheet1!$C$2:$C$4</c:f>
              <c:numCache>
                <c:formatCode>###0.0</c:formatCode>
                <c:ptCount val="3"/>
                <c:pt idx="0">
                  <c:v>5.9</c:v>
                </c:pt>
                <c:pt idx="1">
                  <c:v>6.5</c:v>
                </c:pt>
                <c:pt idx="2">
                  <c:v>5.3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Motivi economici</c:v>
                </c:pt>
              </c:strCache>
            </c:strRef>
          </c:tx>
          <c:spPr>
            <a:solidFill>
              <a:srgbClr val="003300"/>
            </a:solidFill>
            <a:ln w="40795">
              <a:noFill/>
            </a:ln>
          </c:spP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700" b="1"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2"/>
                <c:pt idx="0">
                  <c:v>TOTALE dei laureati                    di primo livello</c:v>
                </c:pt>
                <c:pt idx="1">
                  <c:v>Totale del gruppo letterario</c:v>
                </c:pt>
              </c:strCache>
            </c:strRef>
          </c:cat>
          <c:val>
            <c:numRef>
              <c:f>Sheet1!$D$2:$D$4</c:f>
              <c:numCache>
                <c:formatCode>###0.0</c:formatCode>
                <c:ptCount val="3"/>
                <c:pt idx="0">
                  <c:v>8.3000000000000007</c:v>
                </c:pt>
                <c:pt idx="1">
                  <c:v>10.3</c:v>
                </c:pt>
                <c:pt idx="2">
                  <c:v>7.9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Non interessato perché intenzionato a frequentare altra formazione post-laurea</c:v>
                </c:pt>
              </c:strCache>
            </c:strRef>
          </c:tx>
          <c:spPr>
            <a:solidFill>
              <a:srgbClr val="FFFF00"/>
            </a:solidFill>
          </c:spP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00" b="1">
                    <a:solidFill>
                      <a:schemeClr val="tx2"/>
                    </a:solidFill>
                  </a:defRPr>
                </a:pPr>
                <a:endParaRPr lang="it-IT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2"/>
                <c:pt idx="0">
                  <c:v>TOTALE dei laureati                    di primo livello</c:v>
                </c:pt>
                <c:pt idx="1">
                  <c:v>Totale del gruppo letterario</c:v>
                </c:pt>
              </c:strCache>
            </c:strRef>
          </c:cat>
          <c:val>
            <c:numRef>
              <c:f>Sheet1!$E$2:$E$4</c:f>
              <c:numCache>
                <c:formatCode>###0.0</c:formatCode>
                <c:ptCount val="3"/>
                <c:pt idx="0">
                  <c:v>12.6</c:v>
                </c:pt>
                <c:pt idx="1">
                  <c:v>15.2</c:v>
                </c:pt>
                <c:pt idx="2">
                  <c:v>18.399999999999999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Non interessato per altri motivi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700" b="1">
                    <a:solidFill>
                      <a:schemeClr val="tx2"/>
                    </a:solidFill>
                  </a:defRPr>
                </a:pPr>
                <a:endParaRPr lang="it-IT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2"/>
                <c:pt idx="0">
                  <c:v>TOTALE dei laureati                    di primo livello</c:v>
                </c:pt>
                <c:pt idx="1">
                  <c:v>Totale del gruppo letterario</c:v>
                </c:pt>
              </c:strCache>
            </c:strRef>
          </c:cat>
          <c:val>
            <c:numRef>
              <c:f>Sheet1!$F$2:$F$4</c:f>
              <c:numCache>
                <c:formatCode>###0.0</c:formatCode>
                <c:ptCount val="3"/>
                <c:pt idx="0">
                  <c:v>17.399999999999999</c:v>
                </c:pt>
                <c:pt idx="1">
                  <c:v>17.5</c:v>
                </c:pt>
                <c:pt idx="2">
                  <c:v>16.100000000000001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Motivi personali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00" b="1"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2"/>
                <c:pt idx="0">
                  <c:v>TOTALE dei laureati                    di primo livello</c:v>
                </c:pt>
                <c:pt idx="1">
                  <c:v>Totale del gruppo letterario</c:v>
                </c:pt>
              </c:strCache>
            </c:strRef>
          </c:cat>
          <c:val>
            <c:numRef>
              <c:f>Sheet1!$G$2:$G$4</c:f>
              <c:numCache>
                <c:formatCode>###0.0</c:formatCode>
                <c:ptCount val="3"/>
                <c:pt idx="0">
                  <c:v>10.4</c:v>
                </c:pt>
                <c:pt idx="1">
                  <c:v>15.2</c:v>
                </c:pt>
                <c:pt idx="2">
                  <c:v>14.2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Altro motivo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cat>
            <c:strRef>
              <c:f>Sheet1!$A$2:$A$4</c:f>
              <c:strCache>
                <c:ptCount val="2"/>
                <c:pt idx="0">
                  <c:v>TOTALE dei laureati                    di primo livello</c:v>
                </c:pt>
                <c:pt idx="1">
                  <c:v>Totale del gruppo letterario</c:v>
                </c:pt>
              </c:strCache>
            </c:strRef>
          </c:cat>
          <c:val>
            <c:numRef>
              <c:f>Sheet1!$H$2:$H$4</c:f>
              <c:numCache>
                <c:formatCode>###0.0</c:formatCode>
                <c:ptCount val="3"/>
                <c:pt idx="0">
                  <c:v>2.5</c:v>
                </c:pt>
                <c:pt idx="1">
                  <c:v>1.8</c:v>
                </c:pt>
                <c:pt idx="2">
                  <c:v>1.6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Non risponde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rgbClr val="C0C0C0"/>
              </a:solidFill>
            </a:ln>
          </c:spPr>
          <c:cat>
            <c:strRef>
              <c:f>Sheet1!$A$2:$A$4</c:f>
              <c:strCache>
                <c:ptCount val="2"/>
                <c:pt idx="0">
                  <c:v>TOTALE dei laureati                    di primo livello</c:v>
                </c:pt>
                <c:pt idx="1">
                  <c:v>Totale del gruppo letterario</c:v>
                </c:pt>
              </c:strCache>
            </c:strRef>
          </c:cat>
          <c:val>
            <c:numRef>
              <c:f>Sheet1!$I$2:$I$4</c:f>
              <c:numCache>
                <c:formatCode>###0.0</c:formatCode>
                <c:ptCount val="3"/>
                <c:pt idx="0">
                  <c:v>0.50000000000000533</c:v>
                </c:pt>
                <c:pt idx="1">
                  <c:v>0.50000000000000067</c:v>
                </c:pt>
                <c:pt idx="2">
                  <c:v>0.70000000000000773</c:v>
                </c:pt>
              </c:numCache>
            </c:numRef>
          </c:val>
        </c:ser>
        <c:gapWidth val="80"/>
        <c:overlap val="100"/>
        <c:axId val="115296512"/>
        <c:axId val="115310592"/>
      </c:barChart>
      <c:catAx>
        <c:axId val="115296512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5099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1600" b="1">
                <a:solidFill>
                  <a:schemeClr val="tx2"/>
                </a:solidFill>
              </a:defRPr>
            </a:pPr>
            <a:endParaRPr lang="it-IT"/>
          </a:p>
        </c:txPr>
        <c:crossAx val="115310592"/>
        <c:crosses val="autoZero"/>
        <c:auto val="1"/>
        <c:lblAlgn val="ctr"/>
        <c:lblOffset val="100"/>
      </c:catAx>
      <c:valAx>
        <c:axId val="115310592"/>
        <c:scaling>
          <c:orientation val="minMax"/>
          <c:max val="100"/>
        </c:scaling>
        <c:axPos val="b"/>
        <c:numFmt formatCode="0" sourceLinked="0"/>
        <c:majorTickMark val="none"/>
        <c:tickLblPos val="nextTo"/>
        <c:spPr>
          <a:ln w="5099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1000" i="0">
                <a:solidFill>
                  <a:schemeClr val="tx2"/>
                </a:solidFill>
              </a:defRPr>
            </a:pPr>
            <a:endParaRPr lang="it-IT"/>
          </a:p>
        </c:txPr>
        <c:crossAx val="115296512"/>
        <c:crosses val="autoZero"/>
        <c:crossBetween val="between"/>
        <c:majorUnit val="100"/>
      </c:valAx>
      <c:spPr>
        <a:noFill/>
        <a:ln w="5099">
          <a:solidFill>
            <a:srgbClr val="C0C0C0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+mn-lt"/>
          <a:ea typeface="Verdana"/>
          <a:cs typeface="Verdana"/>
        </a:defRPr>
      </a:pPr>
      <a:endParaRPr lang="it-IT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.50359349659372865"/>
          <c:y val="1.2247867520892738E-2"/>
          <c:w val="0.45011491331779124"/>
          <c:h val="0.90562873415299561"/>
        </c:manualLayout>
      </c:layout>
      <c:barChart>
        <c:barDir val="bar"/>
        <c:grouping val="clustered"/>
        <c:ser>
          <c:idx val="0"/>
          <c:order val="0"/>
          <c:tx>
            <c:strRef>
              <c:f>Sheet1!$C$1</c:f>
              <c:strCache>
                <c:ptCount val="1"/>
                <c:pt idx="0">
                  <c:v>lavorano</c:v>
                </c:pt>
              </c:strCache>
            </c:strRef>
          </c:tx>
          <c:spPr>
            <a:gradFill rotWithShape="0">
              <a:gsLst>
                <a:gs pos="0">
                  <a:srgbClr val="0000FF">
                    <a:gamma/>
                    <a:shade val="50196"/>
                    <a:invGamma/>
                  </a:srgbClr>
                </a:gs>
                <a:gs pos="100000">
                  <a:srgbClr val="0000FF"/>
                </a:gs>
              </a:gsLst>
              <a:lin ang="5400000" scaled="1"/>
            </a:gradFill>
            <a:ln w="46628">
              <a:noFill/>
            </a:ln>
          </c:spPr>
          <c:dLbls>
            <c:dLbl>
              <c:idx val="28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0.0" sourceLinked="0"/>
            <c:spPr>
              <a:noFill/>
              <a:ln w="46628">
                <a:noFill/>
              </a:ln>
            </c:spPr>
            <c:txPr>
              <a:bodyPr/>
              <a:lstStyle/>
              <a:p>
                <a:pPr algn="r">
                  <a:defRPr sz="1700" b="1" i="0" u="none" strike="noStrike" baseline="0">
                    <a:solidFill>
                      <a:srgbClr val="FFFFFF"/>
                    </a:solidFill>
                    <a:latin typeface="+mn-lt"/>
                    <a:ea typeface="Verdana"/>
                    <a:cs typeface="Verdana"/>
                  </a:defRPr>
                </a:pPr>
                <a:endParaRPr lang="it-IT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2"/>
                <c:pt idx="0">
                  <c:v>TOTALE dei laureati        di primo livello</c:v>
                </c:pt>
                <c:pt idx="1">
                  <c:v>Totale del gruppo letterario</c:v>
                </c:pt>
              </c:strCache>
            </c:strRef>
          </c:cat>
          <c:val>
            <c:numRef>
              <c:f>Sheet1!$C$2:$C$4</c:f>
              <c:numCache>
                <c:formatCode>###0.0</c:formatCode>
                <c:ptCount val="3"/>
                <c:pt idx="0">
                  <c:v>68.2</c:v>
                </c:pt>
                <c:pt idx="1">
                  <c:v>57.6</c:v>
                </c:pt>
                <c:pt idx="2">
                  <c:v>65.900000000000006</c:v>
                </c:pt>
              </c:numCache>
            </c:numRef>
          </c:val>
        </c:ser>
        <c:gapWidth val="80"/>
        <c:axId val="65299968"/>
        <c:axId val="65301504"/>
      </c:barChart>
      <c:catAx>
        <c:axId val="65299968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5828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2"/>
                </a:solidFill>
                <a:latin typeface="+mn-lt"/>
                <a:ea typeface="Verdana"/>
                <a:cs typeface="Verdana"/>
              </a:defRPr>
            </a:pPr>
            <a:endParaRPr lang="it-IT"/>
          </a:p>
        </c:txPr>
        <c:crossAx val="65301504"/>
        <c:crosses val="autoZero"/>
        <c:auto val="1"/>
        <c:lblAlgn val="ctr"/>
        <c:lblOffset val="100"/>
      </c:catAx>
      <c:valAx>
        <c:axId val="65301504"/>
        <c:scaling>
          <c:orientation val="minMax"/>
          <c:max val="100"/>
        </c:scaling>
        <c:delete val="1"/>
        <c:axPos val="b"/>
        <c:numFmt formatCode="0" sourceLinked="0"/>
        <c:majorTickMark val="none"/>
        <c:tickLblPos val="none"/>
        <c:crossAx val="65299968"/>
        <c:crosses val="autoZero"/>
        <c:crossBetween val="between"/>
        <c:majorUnit val="20"/>
        <c:minorUnit val="4.0000000000000112E-2"/>
      </c:valAx>
      <c:spPr>
        <a:noFill/>
        <a:ln w="5828">
          <a:noFill/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469" b="1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it-IT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0.533</cdr:x>
      <cdr:y>0.44475</cdr:y>
    </cdr:from>
    <cdr:to>
      <cdr:x>0.541</cdr:x>
      <cdr:y>0.494</cdr:y>
    </cdr:to>
    <cdr:sp macro="" textlink="">
      <cdr:nvSpPr>
        <cdr:cNvPr id="1029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518105" y="1550465"/>
          <a:ext cx="37795" cy="17169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0.533</cdr:x>
      <cdr:y>0.44475</cdr:y>
    </cdr:from>
    <cdr:to>
      <cdr:x>0.541</cdr:x>
      <cdr:y>0.494</cdr:y>
    </cdr:to>
    <cdr:sp macro="" textlink="">
      <cdr:nvSpPr>
        <cdr:cNvPr id="1029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518105" y="1550465"/>
          <a:ext cx="37795" cy="17169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3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3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5548EE4-3F2D-46B9-8B83-78D4957E1249}" type="datetimeFigureOut">
              <a:rPr lang="it-IT"/>
              <a:pPr>
                <a:defRPr/>
              </a:pPr>
              <a:t>20/03/2018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6B7A5-CBC7-410D-A134-B31746FD8D3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14844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3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3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0D7CA0E-9D05-4414-815B-0A65270D4B0C}" type="datetimeFigureOut">
              <a:rPr lang="it-IT"/>
              <a:pPr>
                <a:defRPr/>
              </a:pPr>
              <a:t>20/03/2018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0" tIns="45345" rIns="90690" bIns="45345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0690" tIns="45345" rIns="90690" bIns="45345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3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6" y="9428583"/>
            <a:ext cx="2945659" cy="496333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A4C6E5F-0C56-4E29-9DDF-437B2943CB9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79171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4C6E5F-0C56-4E29-9DDF-437B2943CB99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05DBE0-3153-4218-AA58-072DF7D8852F}" type="slidenum">
              <a:rPr lang="it-IT"/>
              <a:pPr/>
              <a:t>10</a:t>
            </a:fld>
            <a:endParaRPr lang="it-IT"/>
          </a:p>
        </p:txBody>
      </p:sp>
      <p:sp>
        <p:nvSpPr>
          <p:cNvPr id="444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08140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05DBE0-3153-4218-AA58-072DF7D8852F}" type="slidenum">
              <a:rPr lang="it-IT"/>
              <a:pPr/>
              <a:t>11</a:t>
            </a:fld>
            <a:endParaRPr lang="it-IT"/>
          </a:p>
        </p:txBody>
      </p:sp>
      <p:sp>
        <p:nvSpPr>
          <p:cNvPr id="444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8502184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05DBE0-3153-4218-AA58-072DF7D8852F}" type="slidenum">
              <a:rPr lang="it-IT"/>
              <a:pPr/>
              <a:t>12</a:t>
            </a:fld>
            <a:endParaRPr lang="it-IT"/>
          </a:p>
        </p:txBody>
      </p:sp>
      <p:sp>
        <p:nvSpPr>
          <p:cNvPr id="444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0644237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05DBE0-3153-4218-AA58-072DF7D8852F}" type="slidenum">
              <a:rPr lang="it-IT"/>
              <a:pPr/>
              <a:t>13</a:t>
            </a:fld>
            <a:endParaRPr lang="it-IT"/>
          </a:p>
        </p:txBody>
      </p:sp>
      <p:sp>
        <p:nvSpPr>
          <p:cNvPr id="444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8086047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DB9093-BA51-4DB8-ACAA-5DAB5326B28B}" type="slidenum">
              <a:rPr lang="it-IT"/>
              <a:pPr/>
              <a:t>14</a:t>
            </a:fld>
            <a:endParaRPr lang="it-IT"/>
          </a:p>
        </p:txBody>
      </p:sp>
      <p:sp>
        <p:nvSpPr>
          <p:cNvPr id="441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b="0" dirty="0"/>
          </a:p>
        </p:txBody>
      </p:sp>
    </p:spTree>
    <p:extLst>
      <p:ext uri="{BB962C8B-B14F-4D97-AF65-F5344CB8AC3E}">
        <p14:creationId xmlns:p14="http://schemas.microsoft.com/office/powerpoint/2010/main" xmlns="" val="20811698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DB9093-BA51-4DB8-ACAA-5DAB5326B28B}" type="slidenum">
              <a:rPr lang="it-IT"/>
              <a:pPr/>
              <a:t>15</a:t>
            </a:fld>
            <a:endParaRPr lang="it-IT"/>
          </a:p>
        </p:txBody>
      </p:sp>
      <p:sp>
        <p:nvSpPr>
          <p:cNvPr id="441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b="0" dirty="0"/>
          </a:p>
        </p:txBody>
      </p:sp>
    </p:spTree>
    <p:extLst>
      <p:ext uri="{BB962C8B-B14F-4D97-AF65-F5344CB8AC3E}">
        <p14:creationId xmlns:p14="http://schemas.microsoft.com/office/powerpoint/2010/main" xmlns="" val="34232078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DB9093-BA51-4DB8-ACAA-5DAB5326B28B}" type="slidenum">
              <a:rPr lang="it-IT"/>
              <a:pPr/>
              <a:t>16</a:t>
            </a:fld>
            <a:endParaRPr lang="it-IT"/>
          </a:p>
        </p:txBody>
      </p:sp>
      <p:sp>
        <p:nvSpPr>
          <p:cNvPr id="441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b="0" dirty="0"/>
          </a:p>
        </p:txBody>
      </p:sp>
    </p:spTree>
    <p:extLst>
      <p:ext uri="{BB962C8B-B14F-4D97-AF65-F5344CB8AC3E}">
        <p14:creationId xmlns:p14="http://schemas.microsoft.com/office/powerpoint/2010/main" xmlns="" val="14331472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4C6E5F-0C56-4E29-9DDF-437B2943CB99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05DBE0-3153-4218-AA58-072DF7D8852F}" type="slidenum">
              <a:rPr lang="it-IT"/>
              <a:pPr/>
              <a:t>18</a:t>
            </a:fld>
            <a:endParaRPr lang="it-IT"/>
          </a:p>
        </p:txBody>
      </p:sp>
      <p:sp>
        <p:nvSpPr>
          <p:cNvPr id="444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1740907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8F402E-9C6D-4DF0-A73A-3A09C8224DD7}" type="slidenum">
              <a:rPr lang="it-IT"/>
              <a:pPr/>
              <a:t>19</a:t>
            </a:fld>
            <a:endParaRPr lang="it-IT"/>
          </a:p>
        </p:txBody>
      </p:sp>
      <p:sp>
        <p:nvSpPr>
          <p:cNvPr id="445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58395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914400">
              <a:buClrTx/>
              <a:buSzTx/>
              <a:buFont typeface="Arial" charset="0"/>
              <a:buNone/>
            </a:pPr>
            <a:endParaRPr lang="it-IT" dirty="0" smtClean="0">
              <a:latin typeface="Times New Roman" pitchFamily="18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7569723-165A-443F-9D56-CCB9C889A4D8}" type="slidenum">
              <a:rPr lang="en-GB" smtClean="0">
                <a:ea typeface="Microsoft YaHei" pitchFamily="34" charset="-122"/>
              </a:rPr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smtClean="0"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5AF766-0C68-4075-A7CD-5E4F09B5DDE5}" type="slidenum">
              <a:rPr lang="it-IT"/>
              <a:pPr/>
              <a:t>20</a:t>
            </a:fld>
            <a:endParaRPr lang="it-IT"/>
          </a:p>
        </p:txBody>
      </p:sp>
      <p:sp>
        <p:nvSpPr>
          <p:cNvPr id="445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832445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b="0" baseline="0" dirty="0" smtClean="0">
              <a:sym typeface="Wingdings" pitchFamily="2" charset="2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4C6E5F-0C56-4E29-9DDF-437B2943CB99}" type="slidenum">
              <a:rPr lang="it-IT" smtClean="0"/>
              <a:pPr>
                <a:defRPr/>
              </a:pPr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241175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4C6E5F-0C56-4E29-9DDF-437B2943CB99}" type="slidenum">
              <a:rPr lang="it-IT" smtClean="0"/>
              <a:pPr>
                <a:defRPr/>
              </a:pPr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625627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4C6E5F-0C56-4E29-9DDF-437B2943CB99}" type="slidenum">
              <a:rPr lang="it-IT" smtClean="0"/>
              <a:pPr>
                <a:defRPr/>
              </a:pPr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625627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Rispetto al complesso dei dottori, ha svolto</a:t>
            </a:r>
            <a:r>
              <a:rPr lang="it-IT" baseline="0" dirty="0" smtClean="0"/>
              <a:t> un periodo di studio all’estero per consultare biblioteche e archivi (27 vs 9%) o per preparare la tesi di dottorato (18 vs 13%).</a:t>
            </a:r>
          </a:p>
          <a:p>
            <a:r>
              <a:rPr lang="it-IT" baseline="0" dirty="0" smtClean="0"/>
              <a:t>Le pubblicazioni non sono realizzate frequentemente in inglese (50% vs 81%)</a:t>
            </a:r>
          </a:p>
          <a:p>
            <a:r>
              <a:rPr lang="it-IT" baseline="0" dirty="0" smtClean="0"/>
              <a:t>Rispetto all’ipotesi di re-iscrizione, risulta più alta della media anche la quota di chi si iscriverebbe a un corso di dottorato all’estero (27 vs 25%)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4C6E5F-0C56-4E29-9DDF-437B2943CB99}" type="slidenum">
              <a:rPr lang="it-IT" smtClean="0"/>
              <a:pPr>
                <a:defRPr/>
              </a:pPr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625627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Il tasso di occupazione è inferiore alla media nonostante sia</a:t>
            </a:r>
            <a:r>
              <a:rPr lang="it-IT" baseline="0" dirty="0" smtClean="0"/>
              <a:t> maggiore la quota di dottori in scienze umane che lavorava già durante gli studi: la prosecuzione del lavoro precedente alla laurea è pari al 41%, vs il 38% del totale.</a:t>
            </a:r>
          </a:p>
          <a:p>
            <a:r>
              <a:rPr lang="it-IT" baseline="0" dirty="0" smtClean="0"/>
              <a:t>L’inserimento lavorativo è principalmente nel settore dell’istruzione, soprattutto come insegnanti. Ecco perché l’attività di ricerca è minore.</a:t>
            </a:r>
          </a:p>
          <a:p>
            <a:r>
              <a:rPr lang="it-IT" baseline="0" dirty="0" smtClean="0"/>
              <a:t>La retribuzione è inferiore alla media anche perché è molto più alta la quota di chi lavora part-time (31% vs 15%).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4C6E5F-0C56-4E29-9DDF-437B2943CB99}" type="slidenum">
              <a:rPr lang="it-IT" smtClean="0"/>
              <a:pPr>
                <a:defRPr/>
              </a:pPr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801420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4C6E5F-0C56-4E29-9DDF-437B2943CB99}" type="slidenum">
              <a:rPr lang="it-IT" smtClean="0"/>
              <a:pPr>
                <a:defRPr/>
              </a:pPr>
              <a:t>26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05DBE0-3153-4218-AA58-072DF7D8852F}" type="slidenum">
              <a:rPr lang="it-IT"/>
              <a:pPr/>
              <a:t>3</a:t>
            </a:fld>
            <a:endParaRPr lang="it-IT"/>
          </a:p>
        </p:txBody>
      </p:sp>
      <p:sp>
        <p:nvSpPr>
          <p:cNvPr id="444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000" indent="-342000">
              <a:spcBef>
                <a:spcPts val="480"/>
              </a:spcBef>
              <a:buFont typeface="Wingdings" pitchFamily="2" charset="2"/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2696576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05DBE0-3153-4218-AA58-072DF7D8852F}" type="slidenum">
              <a:rPr lang="it-IT"/>
              <a:pPr/>
              <a:t>4</a:t>
            </a:fld>
            <a:endParaRPr lang="it-IT"/>
          </a:p>
        </p:txBody>
      </p:sp>
      <p:sp>
        <p:nvSpPr>
          <p:cNvPr id="444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000" indent="-342000">
              <a:spcBef>
                <a:spcPts val="480"/>
              </a:spcBef>
              <a:buFont typeface="Wingdings" pitchFamily="2" charset="2"/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2696576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05DBE0-3153-4218-AA58-072DF7D8852F}" type="slidenum">
              <a:rPr lang="it-IT"/>
              <a:pPr/>
              <a:t>5</a:t>
            </a:fld>
            <a:endParaRPr lang="it-IT"/>
          </a:p>
        </p:txBody>
      </p:sp>
      <p:sp>
        <p:nvSpPr>
          <p:cNvPr id="444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000" indent="-342000">
              <a:spcBef>
                <a:spcPts val="480"/>
              </a:spcBef>
              <a:buFont typeface="Wingdings" pitchFamily="2" charset="2"/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2696576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05DBE0-3153-4218-AA58-072DF7D8852F}" type="slidenum">
              <a:rPr lang="it-IT"/>
              <a:pPr/>
              <a:t>6</a:t>
            </a:fld>
            <a:endParaRPr lang="it-IT"/>
          </a:p>
        </p:txBody>
      </p:sp>
      <p:sp>
        <p:nvSpPr>
          <p:cNvPr id="444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000" indent="-342000">
              <a:spcBef>
                <a:spcPts val="480"/>
              </a:spcBef>
              <a:buFont typeface="Wingdings" pitchFamily="2" charset="2"/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26965763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05DBE0-3153-4218-AA58-072DF7D8852F}" type="slidenum">
              <a:rPr lang="it-IT"/>
              <a:pPr/>
              <a:t>7</a:t>
            </a:fld>
            <a:endParaRPr lang="it-IT"/>
          </a:p>
        </p:txBody>
      </p:sp>
      <p:sp>
        <p:nvSpPr>
          <p:cNvPr id="444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696576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05DBE0-3153-4218-AA58-072DF7D8852F}" type="slidenum">
              <a:rPr lang="it-IT"/>
              <a:pPr/>
              <a:t>8</a:t>
            </a:fld>
            <a:endParaRPr lang="it-IT"/>
          </a:p>
        </p:txBody>
      </p:sp>
      <p:sp>
        <p:nvSpPr>
          <p:cNvPr id="444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4090489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05DBE0-3153-4218-AA58-072DF7D8852F}" type="slidenum">
              <a:rPr lang="it-IT"/>
              <a:pPr/>
              <a:t>9</a:t>
            </a:fld>
            <a:endParaRPr lang="it-IT"/>
          </a:p>
        </p:txBody>
      </p:sp>
      <p:sp>
        <p:nvSpPr>
          <p:cNvPr id="444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894239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pertin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6" descr="diamante_noscritta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" y="1641475"/>
            <a:ext cx="738188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magine 7" descr="DIAMANTE_BIG.png"/>
          <p:cNvPicPr>
            <a:picLocks noChangeAspect="1"/>
          </p:cNvPicPr>
          <p:nvPr/>
        </p:nvPicPr>
        <p:blipFill>
          <a:blip r:embed="rId4" cstate="print"/>
          <a:srcRect t="22588"/>
          <a:stretch>
            <a:fillRect/>
          </a:stretch>
        </p:blipFill>
        <p:spPr bwMode="auto">
          <a:xfrm>
            <a:off x="755650" y="0"/>
            <a:ext cx="4427538" cy="206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8" descr="logo300dpi_trasp_bianco copia.png"/>
          <p:cNvPicPr>
            <a:picLocks noChangeAspect="1"/>
          </p:cNvPicPr>
          <p:nvPr/>
        </p:nvPicPr>
        <p:blipFill>
          <a:blip r:embed="rId5" cstate="print"/>
          <a:srcRect b="4935"/>
          <a:stretch>
            <a:fillRect/>
          </a:stretch>
        </p:blipFill>
        <p:spPr bwMode="auto">
          <a:xfrm>
            <a:off x="4859338" y="1654175"/>
            <a:ext cx="377348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2378695"/>
          </a:xfrm>
          <a:prstGeom prst="flowChartInternalStorag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none"/>
        </p:style>
        <p:txBody>
          <a:bodyPr>
            <a:normAutofit/>
          </a:bodyPr>
          <a:lstStyle>
            <a:lvl1pPr algn="l">
              <a:defRPr sz="3600" b="1">
                <a:solidFill>
                  <a:schemeClr val="bg2">
                    <a:lumMod val="75000"/>
                  </a:schemeClr>
                </a:solidFill>
                <a:effectLst/>
                <a:latin typeface="Trebuchet MS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36228" y="4534520"/>
            <a:ext cx="6455320" cy="105792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4484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G. Antonelli</a:t>
            </a:r>
            <a:endParaRPr lang="it-IT" dirty="0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12187-104A-4083-9F61-4FD6E14131D8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8" name="Segnaposto data 2"/>
          <p:cNvSpPr>
            <a:spLocks noGrp="1"/>
          </p:cNvSpPr>
          <p:nvPr>
            <p:ph type="dt" sz="half" idx="13"/>
          </p:nvPr>
        </p:nvSpPr>
        <p:spPr>
          <a:xfrm>
            <a:off x="-9878" y="6448425"/>
            <a:ext cx="21336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661741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4484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G. Antonelli</a:t>
            </a:r>
            <a:endParaRPr lang="it-IT" dirty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12187-104A-4083-9F61-4FD6E14131D8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9" name="Segnaposto data 2"/>
          <p:cNvSpPr>
            <a:spLocks noGrp="1"/>
          </p:cNvSpPr>
          <p:nvPr>
            <p:ph type="dt" sz="half" idx="13"/>
          </p:nvPr>
        </p:nvSpPr>
        <p:spPr>
          <a:xfrm>
            <a:off x="-9878" y="6448425"/>
            <a:ext cx="21336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Grafico senza comme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>
            <a:off x="1141413" y="908050"/>
            <a:ext cx="1587" cy="542925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Segnaposto titolo 1"/>
          <p:cNvSpPr txBox="1">
            <a:spLocks/>
          </p:cNvSpPr>
          <p:nvPr/>
        </p:nvSpPr>
        <p:spPr>
          <a:xfrm>
            <a:off x="0" y="0"/>
            <a:ext cx="9144000" cy="69215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tIns="180000" bIns="18000" anchor="b"/>
          <a:lstStyle/>
          <a:p>
            <a:pPr>
              <a:spcBef>
                <a:spcPct val="0"/>
              </a:spcBef>
              <a:defRPr/>
            </a:pPr>
            <a:r>
              <a:rPr lang="it-IT" sz="2000" dirty="0">
                <a:solidFill>
                  <a:srgbClr val="FFFFFF"/>
                </a:solidFill>
                <a:cs typeface="Arial" charset="0"/>
              </a:rPr>
              <a:t/>
            </a:r>
            <a:br>
              <a:rPr lang="it-IT" sz="2000" dirty="0">
                <a:solidFill>
                  <a:srgbClr val="FFFFFF"/>
                </a:solidFill>
                <a:cs typeface="Arial" charset="0"/>
              </a:rPr>
            </a:br>
            <a:endParaRPr lang="it-IT" sz="2000" u="sng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6" name="Immagine 8" descr="DIAMANTE_BI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888" y="95250"/>
            <a:ext cx="9064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1259632" y="908720"/>
            <a:ext cx="7744668" cy="5403180"/>
          </a:xfrm>
        </p:spPr>
        <p:txBody>
          <a:bodyPr/>
          <a:lstStyle>
            <a:lvl1pPr>
              <a:buFontTx/>
              <a:buNone/>
              <a:defRPr sz="2000"/>
            </a:lvl1pPr>
            <a:lvl2pPr>
              <a:buFontTx/>
              <a:buBlip>
                <a:blip r:embed="rId3"/>
              </a:buBlip>
              <a:defRPr sz="1800"/>
            </a:lvl2pPr>
            <a:lvl3pPr>
              <a:buFontTx/>
              <a:buBlip>
                <a:blip r:embed="rId4"/>
              </a:buBlip>
              <a:defRPr sz="1600"/>
            </a:lvl3pPr>
            <a:lvl4pPr>
              <a:buFontTx/>
              <a:buBlip>
                <a:blip r:embed="rId5"/>
              </a:buBlip>
              <a:defRPr sz="1400"/>
            </a:lvl4pPr>
            <a:lvl5pPr>
              <a:buFontTx/>
              <a:buBlip>
                <a:blip r:embed="rId6"/>
              </a:buBlip>
              <a:defRPr sz="12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prstGeom prst="flowChartInternalStorage">
            <a:avLst/>
          </a:prstGeom>
        </p:spPr>
        <p:txBody>
          <a:bodyPr>
            <a:noAutofit/>
          </a:bodyPr>
          <a:lstStyle>
            <a:lvl1pPr>
              <a:lnSpc>
                <a:spcPts val="2200"/>
              </a:lnSpc>
              <a:defRPr sz="22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10" name="Segnaposto testo 13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045486"/>
            <a:ext cx="1116013" cy="36036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100" i="0"/>
            </a:lvl1pPr>
            <a:lvl2pPr marL="0">
              <a:spcBef>
                <a:spcPts val="0"/>
              </a:spcBef>
              <a:buNone/>
              <a:defRPr sz="1100"/>
            </a:lvl2pPr>
            <a:lvl3pPr marL="0">
              <a:spcBef>
                <a:spcPts val="0"/>
              </a:spcBef>
              <a:buNone/>
              <a:defRPr sz="1100"/>
            </a:lvl3pPr>
            <a:lvl4pPr marL="0">
              <a:spcBef>
                <a:spcPts val="0"/>
              </a:spcBef>
              <a:buNone/>
              <a:defRPr sz="1100"/>
            </a:lvl4pPr>
            <a:lvl5pPr marL="0">
              <a:spcBef>
                <a:spcPts val="0"/>
              </a:spcBef>
              <a:buNone/>
              <a:defRPr sz="1100"/>
            </a:lvl5pPr>
          </a:lstStyle>
          <a:p>
            <a:pPr lvl="0"/>
            <a:r>
              <a:rPr lang="it-IT" dirty="0" smtClean="0"/>
              <a:t>%</a:t>
            </a:r>
            <a:endParaRPr lang="it-IT" dirty="0"/>
          </a:p>
        </p:txBody>
      </p:sp>
      <p:sp>
        <p:nvSpPr>
          <p:cNvPr id="13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4484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G. Antonelli</a:t>
            </a:r>
            <a:endParaRPr lang="it-IT" dirty="0"/>
          </a:p>
        </p:txBody>
      </p:sp>
      <p:sp>
        <p:nvSpPr>
          <p:cNvPr id="14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12187-104A-4083-9F61-4FD6E14131D8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15" name="Segnaposto data 2"/>
          <p:cNvSpPr>
            <a:spLocks noGrp="1"/>
          </p:cNvSpPr>
          <p:nvPr>
            <p:ph type="dt" sz="half" idx="13"/>
          </p:nvPr>
        </p:nvSpPr>
        <p:spPr>
          <a:xfrm>
            <a:off x="-9878" y="6448425"/>
            <a:ext cx="21336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985547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Grafico senza comme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>
            <a:off x="1141413" y="908050"/>
            <a:ext cx="1587" cy="542925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Segnaposto titolo 1"/>
          <p:cNvSpPr txBox="1">
            <a:spLocks/>
          </p:cNvSpPr>
          <p:nvPr/>
        </p:nvSpPr>
        <p:spPr>
          <a:xfrm>
            <a:off x="0" y="0"/>
            <a:ext cx="9144000" cy="69215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tIns="180000" bIns="18000" anchor="b"/>
          <a:lstStyle/>
          <a:p>
            <a:pPr>
              <a:spcBef>
                <a:spcPct val="0"/>
              </a:spcBef>
              <a:defRPr/>
            </a:pPr>
            <a:r>
              <a:rPr lang="it-IT" sz="2000" dirty="0">
                <a:solidFill>
                  <a:srgbClr val="FFFFFF"/>
                </a:solidFill>
                <a:cs typeface="Arial" charset="0"/>
              </a:rPr>
              <a:t/>
            </a:r>
            <a:br>
              <a:rPr lang="it-IT" sz="2000" dirty="0">
                <a:solidFill>
                  <a:srgbClr val="FFFFFF"/>
                </a:solidFill>
                <a:cs typeface="Arial" charset="0"/>
              </a:rPr>
            </a:br>
            <a:endParaRPr lang="it-IT" sz="2000" u="sng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6" name="Immagine 8" descr="DIAMANTE_BI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888" y="95250"/>
            <a:ext cx="9064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1259632" y="908720"/>
            <a:ext cx="7744668" cy="5403180"/>
          </a:xfrm>
        </p:spPr>
        <p:txBody>
          <a:bodyPr/>
          <a:lstStyle>
            <a:lvl1pPr>
              <a:buFontTx/>
              <a:buNone/>
              <a:defRPr sz="2000"/>
            </a:lvl1pPr>
            <a:lvl2pPr>
              <a:buFontTx/>
              <a:buBlip>
                <a:blip r:embed="rId3"/>
              </a:buBlip>
              <a:defRPr sz="1800"/>
            </a:lvl2pPr>
            <a:lvl3pPr>
              <a:buFontTx/>
              <a:buBlip>
                <a:blip r:embed="rId4"/>
              </a:buBlip>
              <a:defRPr sz="1600"/>
            </a:lvl3pPr>
            <a:lvl4pPr>
              <a:buFontTx/>
              <a:buBlip>
                <a:blip r:embed="rId5"/>
              </a:buBlip>
              <a:defRPr sz="1400"/>
            </a:lvl4pPr>
            <a:lvl5pPr>
              <a:buFontTx/>
              <a:buBlip>
                <a:blip r:embed="rId6"/>
              </a:buBlip>
              <a:defRPr sz="12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prstGeom prst="flowChartInternalStorage">
            <a:avLst/>
          </a:prstGeom>
        </p:spPr>
        <p:txBody>
          <a:bodyPr>
            <a:noAutofit/>
          </a:bodyPr>
          <a:lstStyle>
            <a:lvl1pPr>
              <a:lnSpc>
                <a:spcPts val="2200"/>
              </a:lnSpc>
              <a:defRPr sz="22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10" name="Segnaposto testo 13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045486"/>
            <a:ext cx="1116013" cy="36036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100" i="0"/>
            </a:lvl1pPr>
            <a:lvl2pPr marL="0">
              <a:spcBef>
                <a:spcPts val="0"/>
              </a:spcBef>
              <a:buNone/>
              <a:defRPr sz="1100"/>
            </a:lvl2pPr>
            <a:lvl3pPr marL="0">
              <a:spcBef>
                <a:spcPts val="0"/>
              </a:spcBef>
              <a:buNone/>
              <a:defRPr sz="1100"/>
            </a:lvl3pPr>
            <a:lvl4pPr marL="0">
              <a:spcBef>
                <a:spcPts val="0"/>
              </a:spcBef>
              <a:buNone/>
              <a:defRPr sz="1100"/>
            </a:lvl4pPr>
            <a:lvl5pPr marL="0">
              <a:spcBef>
                <a:spcPts val="0"/>
              </a:spcBef>
              <a:buNone/>
              <a:defRPr sz="1100"/>
            </a:lvl5pPr>
          </a:lstStyle>
          <a:p>
            <a:pPr lvl="0"/>
            <a:r>
              <a:rPr lang="it-IT" dirty="0" smtClean="0"/>
              <a:t>%</a:t>
            </a:r>
            <a:endParaRPr lang="it-IT" dirty="0"/>
          </a:p>
        </p:txBody>
      </p:sp>
      <p:sp>
        <p:nvSpPr>
          <p:cNvPr id="13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4484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G. Antonelli</a:t>
            </a:r>
            <a:endParaRPr lang="it-IT" dirty="0"/>
          </a:p>
        </p:txBody>
      </p:sp>
      <p:sp>
        <p:nvSpPr>
          <p:cNvPr id="14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12187-104A-4083-9F61-4FD6E14131D8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15" name="Segnaposto data 2"/>
          <p:cNvSpPr>
            <a:spLocks noGrp="1"/>
          </p:cNvSpPr>
          <p:nvPr>
            <p:ph type="dt" sz="half" idx="13"/>
          </p:nvPr>
        </p:nvSpPr>
        <p:spPr>
          <a:xfrm>
            <a:off x="-9878" y="6448425"/>
            <a:ext cx="21336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939042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Grafico senza comme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>
            <a:off x="1141413" y="908050"/>
            <a:ext cx="1587" cy="542925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Segnaposto titolo 1"/>
          <p:cNvSpPr txBox="1">
            <a:spLocks/>
          </p:cNvSpPr>
          <p:nvPr/>
        </p:nvSpPr>
        <p:spPr>
          <a:xfrm>
            <a:off x="0" y="0"/>
            <a:ext cx="9144000" cy="69215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tIns="180000" bIns="18000" anchor="b"/>
          <a:lstStyle/>
          <a:p>
            <a:pPr>
              <a:spcBef>
                <a:spcPct val="0"/>
              </a:spcBef>
              <a:defRPr/>
            </a:pPr>
            <a:r>
              <a:rPr lang="it-IT" sz="2000" dirty="0">
                <a:solidFill>
                  <a:srgbClr val="FFFFFF"/>
                </a:solidFill>
                <a:cs typeface="Arial" charset="0"/>
              </a:rPr>
              <a:t/>
            </a:r>
            <a:br>
              <a:rPr lang="it-IT" sz="2000" dirty="0">
                <a:solidFill>
                  <a:srgbClr val="FFFFFF"/>
                </a:solidFill>
                <a:cs typeface="Arial" charset="0"/>
              </a:rPr>
            </a:br>
            <a:endParaRPr lang="it-IT" sz="2000" u="sng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6" name="Immagine 8" descr="DIAMANTE_BI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888" y="95250"/>
            <a:ext cx="9064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1259632" y="908720"/>
            <a:ext cx="7744668" cy="5403180"/>
          </a:xfrm>
        </p:spPr>
        <p:txBody>
          <a:bodyPr/>
          <a:lstStyle>
            <a:lvl1pPr>
              <a:buFontTx/>
              <a:buNone/>
              <a:defRPr sz="2000"/>
            </a:lvl1pPr>
            <a:lvl2pPr>
              <a:buFontTx/>
              <a:buBlip>
                <a:blip r:embed="rId3"/>
              </a:buBlip>
              <a:defRPr sz="1800"/>
            </a:lvl2pPr>
            <a:lvl3pPr>
              <a:buFontTx/>
              <a:buBlip>
                <a:blip r:embed="rId4"/>
              </a:buBlip>
              <a:defRPr sz="1600"/>
            </a:lvl3pPr>
            <a:lvl4pPr>
              <a:buFontTx/>
              <a:buBlip>
                <a:blip r:embed="rId5"/>
              </a:buBlip>
              <a:defRPr sz="1400"/>
            </a:lvl4pPr>
            <a:lvl5pPr>
              <a:buFontTx/>
              <a:buBlip>
                <a:blip r:embed="rId6"/>
              </a:buBlip>
              <a:defRPr sz="12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prstGeom prst="flowChartInternalStorage">
            <a:avLst/>
          </a:prstGeom>
        </p:spPr>
        <p:txBody>
          <a:bodyPr>
            <a:noAutofit/>
          </a:bodyPr>
          <a:lstStyle>
            <a:lvl1pPr>
              <a:lnSpc>
                <a:spcPts val="2200"/>
              </a:lnSpc>
              <a:defRPr sz="22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10" name="Segnaposto testo 13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045486"/>
            <a:ext cx="1116013" cy="36036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100" i="0"/>
            </a:lvl1pPr>
            <a:lvl2pPr marL="0">
              <a:spcBef>
                <a:spcPts val="0"/>
              </a:spcBef>
              <a:buNone/>
              <a:defRPr sz="1100"/>
            </a:lvl2pPr>
            <a:lvl3pPr marL="0">
              <a:spcBef>
                <a:spcPts val="0"/>
              </a:spcBef>
              <a:buNone/>
              <a:defRPr sz="1100"/>
            </a:lvl3pPr>
            <a:lvl4pPr marL="0">
              <a:spcBef>
                <a:spcPts val="0"/>
              </a:spcBef>
              <a:buNone/>
              <a:defRPr sz="1100"/>
            </a:lvl4pPr>
            <a:lvl5pPr marL="0">
              <a:spcBef>
                <a:spcPts val="0"/>
              </a:spcBef>
              <a:buNone/>
              <a:defRPr sz="1100"/>
            </a:lvl5pPr>
          </a:lstStyle>
          <a:p>
            <a:pPr lvl="0"/>
            <a:r>
              <a:rPr lang="it-IT" dirty="0" smtClean="0"/>
              <a:t>%</a:t>
            </a:r>
            <a:endParaRPr lang="it-IT" dirty="0"/>
          </a:p>
        </p:txBody>
      </p:sp>
      <p:sp>
        <p:nvSpPr>
          <p:cNvPr id="13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4484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G. Antonelli</a:t>
            </a:r>
            <a:endParaRPr lang="it-IT" dirty="0"/>
          </a:p>
        </p:txBody>
      </p:sp>
      <p:sp>
        <p:nvSpPr>
          <p:cNvPr id="14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12187-104A-4083-9F61-4FD6E14131D8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15" name="Segnaposto data 2"/>
          <p:cNvSpPr>
            <a:spLocks noGrp="1"/>
          </p:cNvSpPr>
          <p:nvPr>
            <p:ph type="dt" sz="half" idx="13"/>
          </p:nvPr>
        </p:nvSpPr>
        <p:spPr>
          <a:xfrm>
            <a:off x="-9878" y="6448425"/>
            <a:ext cx="21336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710377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4484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G. Antonelli</a:t>
            </a:r>
            <a:endParaRPr lang="it-IT" dirty="0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12187-104A-4083-9F61-4FD6E14131D8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11" name="Segnaposto data 2"/>
          <p:cNvSpPr>
            <a:spLocks noGrp="1"/>
          </p:cNvSpPr>
          <p:nvPr>
            <p:ph type="dt" sz="half" idx="13"/>
          </p:nvPr>
        </p:nvSpPr>
        <p:spPr>
          <a:xfrm>
            <a:off x="-9878" y="6448425"/>
            <a:ext cx="21336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30290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enco punt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 txBox="1">
            <a:spLocks/>
          </p:cNvSpPr>
          <p:nvPr/>
        </p:nvSpPr>
        <p:spPr>
          <a:xfrm>
            <a:off x="0" y="0"/>
            <a:ext cx="9144000" cy="69215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tIns="180000" bIns="18000" anchor="b"/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it-IT" sz="2000" u="sng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Immagine 7" descr="DIAMANTE_BI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888" y="95250"/>
            <a:ext cx="9064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1600" y="908720"/>
            <a:ext cx="8940800" cy="5428580"/>
          </a:xfrm>
        </p:spPr>
        <p:txBody>
          <a:bodyPr/>
          <a:lstStyle>
            <a:lvl1pPr>
              <a:buFontTx/>
              <a:buBlip>
                <a:blip r:embed="rId3"/>
              </a:buBlip>
              <a:defRPr sz="2000"/>
            </a:lvl1pPr>
            <a:lvl2pPr>
              <a:buFontTx/>
              <a:buBlip>
                <a:blip r:embed="rId4"/>
              </a:buBlip>
              <a:defRPr sz="1800"/>
            </a:lvl2pPr>
            <a:lvl3pPr>
              <a:buFontTx/>
              <a:buBlip>
                <a:blip r:embed="rId5"/>
              </a:buBlip>
              <a:defRPr sz="1600"/>
            </a:lvl3pPr>
            <a:lvl4pPr>
              <a:buFontTx/>
              <a:buBlip>
                <a:blip r:embed="rId6"/>
              </a:buBlip>
              <a:defRPr sz="1400"/>
            </a:lvl4pPr>
            <a:lvl5pPr>
              <a:buFontTx/>
              <a:buBlip>
                <a:blip r:embed="rId7"/>
              </a:buBlip>
              <a:defRPr sz="12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13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prstGeom prst="flowChartInternalStorage">
            <a:avLst/>
          </a:prstGeom>
        </p:spPr>
        <p:txBody>
          <a:bodyPr>
            <a:noAutofit/>
          </a:bodyPr>
          <a:lstStyle>
            <a:lvl1pPr>
              <a:lnSpc>
                <a:spcPts val="2200"/>
              </a:lnSpc>
              <a:defRPr sz="22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3124200" y="64484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G. Antonelli</a:t>
            </a:r>
            <a:endParaRPr lang="it-IT" dirty="0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1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DB9F0-101E-40DE-9D6B-CABD62B700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8" name="Segnaposto data 2"/>
          <p:cNvSpPr>
            <a:spLocks noGrp="1"/>
          </p:cNvSpPr>
          <p:nvPr>
            <p:ph type="dt" sz="half" idx="12"/>
          </p:nvPr>
        </p:nvSpPr>
        <p:spPr>
          <a:xfrm>
            <a:off x="-9878" y="6448425"/>
            <a:ext cx="21336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lenco punt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>
            <a:off x="1141413" y="908050"/>
            <a:ext cx="1587" cy="542925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Segnaposto titolo 1"/>
          <p:cNvSpPr txBox="1">
            <a:spLocks/>
          </p:cNvSpPr>
          <p:nvPr/>
        </p:nvSpPr>
        <p:spPr>
          <a:xfrm>
            <a:off x="0" y="0"/>
            <a:ext cx="9144000" cy="69215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tIns="180000" bIns="18000" anchor="b"/>
          <a:lstStyle/>
          <a:p>
            <a:pPr fontAlgn="auto">
              <a:spcAft>
                <a:spcPts val="0"/>
              </a:spcAft>
              <a:defRPr/>
            </a:pPr>
            <a:r>
              <a:rPr lang="it-IT" sz="2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it-IT" sz="2200" u="sng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Immagine 8" descr="DIAMANTE_BI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888" y="95250"/>
            <a:ext cx="9064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9632" y="908720"/>
            <a:ext cx="7782768" cy="5428580"/>
          </a:xfrm>
        </p:spPr>
        <p:txBody>
          <a:bodyPr/>
          <a:lstStyle>
            <a:lvl1pPr>
              <a:buFontTx/>
              <a:buBlip>
                <a:blip r:embed="rId3"/>
              </a:buBlip>
              <a:defRPr sz="2000"/>
            </a:lvl1pPr>
            <a:lvl2pPr>
              <a:buFontTx/>
              <a:buBlip>
                <a:blip r:embed="rId4"/>
              </a:buBlip>
              <a:defRPr sz="1800"/>
            </a:lvl2pPr>
            <a:lvl3pPr>
              <a:buFontTx/>
              <a:buBlip>
                <a:blip r:embed="rId5"/>
              </a:buBlip>
              <a:defRPr sz="1600"/>
            </a:lvl3pPr>
            <a:lvl4pPr>
              <a:buFontTx/>
              <a:buBlip>
                <a:blip r:embed="rId6"/>
              </a:buBlip>
              <a:defRPr sz="1400"/>
            </a:lvl4pPr>
            <a:lvl5pPr>
              <a:buFontTx/>
              <a:buBlip>
                <a:blip r:embed="rId7"/>
              </a:buBlip>
              <a:defRPr sz="12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prstGeom prst="flowChartInternalStorage">
            <a:avLst/>
          </a:prstGeom>
        </p:spPr>
        <p:txBody>
          <a:bodyPr>
            <a:normAutofit/>
          </a:bodyPr>
          <a:lstStyle>
            <a:lvl1pPr>
              <a:lnSpc>
                <a:spcPts val="2200"/>
              </a:lnSpc>
              <a:defRPr sz="22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3124200" y="64484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G. Antonelli</a:t>
            </a:r>
            <a:endParaRPr lang="it-IT" dirty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1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00601-EE7E-4944-BBA3-1E1351890D1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" name="Segnaposto testo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831472"/>
            <a:ext cx="1187624" cy="360363"/>
          </a:xfrm>
        </p:spPr>
        <p:txBody>
          <a:bodyPr/>
          <a:lstStyle>
            <a:lvl1pPr marL="0" marR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1" cap="all" baseline="0"/>
            </a:lvl1pPr>
            <a:lvl2pPr marL="0">
              <a:spcBef>
                <a:spcPts val="0"/>
              </a:spcBef>
              <a:buNone/>
              <a:defRPr sz="1200"/>
            </a:lvl2pPr>
            <a:lvl3pPr marL="0">
              <a:spcBef>
                <a:spcPts val="0"/>
              </a:spcBef>
              <a:buNone/>
              <a:defRPr sz="1200"/>
            </a:lvl3pPr>
            <a:lvl4pPr marL="0">
              <a:spcBef>
                <a:spcPts val="0"/>
              </a:spcBef>
              <a:buNone/>
              <a:defRPr sz="1200"/>
            </a:lvl4pPr>
            <a:lvl5pPr marL="0">
              <a:spcBef>
                <a:spcPts val="0"/>
              </a:spcBef>
              <a:buNone/>
              <a:defRPr sz="1200"/>
            </a:lvl5pPr>
          </a:lstStyle>
          <a:p>
            <a:pPr marL="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it-IT" dirty="0" smtClean="0"/>
              <a:t>Collettivo</a:t>
            </a:r>
          </a:p>
        </p:txBody>
      </p:sp>
      <p:sp>
        <p:nvSpPr>
          <p:cNvPr id="11" name="Segnaposto testo 13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045486"/>
            <a:ext cx="1116013" cy="36036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100" i="0"/>
            </a:lvl1pPr>
            <a:lvl2pPr marL="0">
              <a:spcBef>
                <a:spcPts val="0"/>
              </a:spcBef>
              <a:buNone/>
              <a:defRPr sz="1100"/>
            </a:lvl2pPr>
            <a:lvl3pPr marL="0">
              <a:spcBef>
                <a:spcPts val="0"/>
              </a:spcBef>
              <a:buNone/>
              <a:defRPr sz="1100"/>
            </a:lvl3pPr>
            <a:lvl4pPr marL="0">
              <a:spcBef>
                <a:spcPts val="0"/>
              </a:spcBef>
              <a:buNone/>
              <a:defRPr sz="1100"/>
            </a:lvl4pPr>
            <a:lvl5pPr marL="0">
              <a:spcBef>
                <a:spcPts val="0"/>
              </a:spcBef>
              <a:buNone/>
              <a:defRPr sz="1100"/>
            </a:lvl5pPr>
          </a:lstStyle>
          <a:p>
            <a:pPr lvl="0"/>
            <a:r>
              <a:rPr lang="it-IT" dirty="0" smtClean="0"/>
              <a:t>%</a:t>
            </a:r>
            <a:endParaRPr lang="it-IT" dirty="0"/>
          </a:p>
        </p:txBody>
      </p:sp>
      <p:sp>
        <p:nvSpPr>
          <p:cNvPr id="12" name="Segnaposto testo 13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2276872"/>
            <a:ext cx="1116013" cy="792088"/>
          </a:xfrm>
        </p:spPr>
        <p:txBody>
          <a:bodyPr/>
          <a:lstStyle>
            <a:lvl1pPr marL="0">
              <a:spcBef>
                <a:spcPts val="0"/>
              </a:spcBef>
              <a:buNone/>
              <a:defRPr sz="1100" i="0"/>
            </a:lvl1pPr>
            <a:lvl2pPr marL="0">
              <a:spcBef>
                <a:spcPts val="0"/>
              </a:spcBef>
              <a:buNone/>
              <a:defRPr sz="1100"/>
            </a:lvl2pPr>
            <a:lvl3pPr marL="0">
              <a:spcBef>
                <a:spcPts val="0"/>
              </a:spcBef>
              <a:buNone/>
              <a:defRPr sz="1100"/>
            </a:lvl3pPr>
            <a:lvl4pPr marL="0">
              <a:spcBef>
                <a:spcPts val="0"/>
              </a:spcBef>
              <a:buNone/>
              <a:defRPr sz="1100"/>
            </a:lvl4pPr>
            <a:lvl5pPr marL="0">
              <a:spcBef>
                <a:spcPts val="0"/>
              </a:spcBef>
              <a:buNone/>
              <a:defRPr sz="1100"/>
            </a:lvl5pPr>
          </a:lstStyle>
          <a:p>
            <a:pPr lvl="0"/>
            <a:r>
              <a:rPr lang="it-IT" dirty="0" smtClean="0"/>
              <a:t>note varie</a:t>
            </a:r>
            <a:endParaRPr lang="it-IT" dirty="0"/>
          </a:p>
        </p:txBody>
      </p:sp>
      <p:sp>
        <p:nvSpPr>
          <p:cNvPr id="13" name="Segnaposto data 2"/>
          <p:cNvSpPr>
            <a:spLocks noGrp="1"/>
          </p:cNvSpPr>
          <p:nvPr>
            <p:ph type="dt" sz="half" idx="12"/>
          </p:nvPr>
        </p:nvSpPr>
        <p:spPr>
          <a:xfrm>
            <a:off x="-9878" y="6448425"/>
            <a:ext cx="21336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 a tutta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 txBox="1">
            <a:spLocks/>
          </p:cNvSpPr>
          <p:nvPr/>
        </p:nvSpPr>
        <p:spPr>
          <a:xfrm>
            <a:off x="0" y="0"/>
            <a:ext cx="9144000" cy="69215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tIns="180000" bIns="18000" anchor="b"/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it-IT" sz="2000" u="sng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Immagine 7" descr="DIAMANTE_BI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888" y="95250"/>
            <a:ext cx="9064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egnaposto contenuto 2"/>
          <p:cNvSpPr>
            <a:spLocks noGrp="1"/>
          </p:cNvSpPr>
          <p:nvPr>
            <p:ph idx="1"/>
          </p:nvPr>
        </p:nvSpPr>
        <p:spPr>
          <a:xfrm>
            <a:off x="101743" y="908720"/>
            <a:ext cx="8927957" cy="5415880"/>
          </a:xfrm>
        </p:spPr>
        <p:txBody>
          <a:bodyPr/>
          <a:lstStyle>
            <a:lvl1pPr>
              <a:buFontTx/>
              <a:buNone/>
              <a:defRPr sz="2000"/>
            </a:lvl1pPr>
            <a:lvl2pPr>
              <a:buFontTx/>
              <a:buBlip>
                <a:blip r:embed="rId3"/>
              </a:buBlip>
              <a:defRPr sz="1800"/>
            </a:lvl2pPr>
            <a:lvl3pPr>
              <a:buFontTx/>
              <a:buBlip>
                <a:blip r:embed="rId4"/>
              </a:buBlip>
              <a:defRPr sz="1600"/>
            </a:lvl3pPr>
            <a:lvl4pPr>
              <a:buFontTx/>
              <a:buBlip>
                <a:blip r:embed="rId5"/>
              </a:buBlip>
              <a:defRPr sz="1400"/>
            </a:lvl4pPr>
            <a:lvl5pPr>
              <a:buFontTx/>
              <a:buBlip>
                <a:blip r:embed="rId6"/>
              </a:buBlip>
              <a:defRPr sz="12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prstGeom prst="flowChartInternalStorage">
            <a:avLst/>
          </a:prstGeom>
        </p:spPr>
        <p:txBody>
          <a:bodyPr>
            <a:normAutofit/>
          </a:bodyPr>
          <a:lstStyle>
            <a:lvl1pPr>
              <a:lnSpc>
                <a:spcPts val="2200"/>
              </a:lnSpc>
              <a:defRPr sz="22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3124200" y="64484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G. Antonelli</a:t>
            </a:r>
            <a:endParaRPr lang="it-IT" dirty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1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60A1D-5C5A-4F45-80C9-6B714326F91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" name="Segnaposto data 2"/>
          <p:cNvSpPr>
            <a:spLocks noGrp="1"/>
          </p:cNvSpPr>
          <p:nvPr>
            <p:ph type="dt" sz="half" idx="12"/>
          </p:nvPr>
        </p:nvSpPr>
        <p:spPr>
          <a:xfrm>
            <a:off x="-9878" y="6448425"/>
            <a:ext cx="21336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 con comme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>
            <a:off x="1141413" y="908050"/>
            <a:ext cx="1587" cy="542925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Rettangolo arrotondato 4"/>
          <p:cNvSpPr/>
          <p:nvPr/>
        </p:nvSpPr>
        <p:spPr>
          <a:xfrm>
            <a:off x="1258888" y="5589588"/>
            <a:ext cx="7783512" cy="719137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Segnaposto titolo 1"/>
          <p:cNvSpPr txBox="1">
            <a:spLocks/>
          </p:cNvSpPr>
          <p:nvPr/>
        </p:nvSpPr>
        <p:spPr>
          <a:xfrm>
            <a:off x="0" y="0"/>
            <a:ext cx="9144000" cy="69215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tIns="180000" bIns="18000" anchor="b"/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it-IT" sz="2000" u="sng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Immagine 9" descr="DIAMANTE_BI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888" y="95250"/>
            <a:ext cx="9064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1259632" y="908720"/>
            <a:ext cx="7744668" cy="4564980"/>
          </a:xfrm>
        </p:spPr>
        <p:txBody>
          <a:bodyPr/>
          <a:lstStyle>
            <a:lvl1pPr>
              <a:buFontTx/>
              <a:buNone/>
              <a:defRPr sz="2000"/>
            </a:lvl1pPr>
            <a:lvl2pPr>
              <a:buFontTx/>
              <a:buBlip>
                <a:blip r:embed="rId3"/>
              </a:buBlip>
              <a:defRPr sz="1800"/>
            </a:lvl2pPr>
            <a:lvl3pPr>
              <a:buFontTx/>
              <a:buBlip>
                <a:blip r:embed="rId4"/>
              </a:buBlip>
              <a:defRPr sz="1600"/>
            </a:lvl3pPr>
            <a:lvl4pPr>
              <a:buFontTx/>
              <a:buBlip>
                <a:blip r:embed="rId5"/>
              </a:buBlip>
              <a:defRPr sz="1400"/>
            </a:lvl4pPr>
            <a:lvl5pPr>
              <a:buFontTx/>
              <a:buBlip>
                <a:blip r:embed="rId6"/>
              </a:buBlip>
              <a:defRPr sz="12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prstGeom prst="flowChartInternalStorage">
            <a:avLst/>
          </a:prstGeom>
        </p:spPr>
        <p:txBody>
          <a:bodyPr>
            <a:normAutofit/>
          </a:bodyPr>
          <a:lstStyle>
            <a:lvl1pPr>
              <a:lnSpc>
                <a:spcPts val="2200"/>
              </a:lnSpc>
              <a:defRPr sz="22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3124200" y="64484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>
                    <a:tint val="75000"/>
                  </a:srgbClr>
                </a:solidFill>
              </a:rPr>
              <a:t>G. Antonelli</a:t>
            </a:r>
            <a:endParaRPr lang="it-IT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A4D11-582E-499D-B39D-00CF68D1AB3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831472"/>
            <a:ext cx="1187624" cy="360363"/>
          </a:xfrm>
        </p:spPr>
        <p:txBody>
          <a:bodyPr/>
          <a:lstStyle>
            <a:lvl1pPr marL="0" marR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1" cap="all" baseline="0"/>
            </a:lvl1pPr>
            <a:lvl2pPr marL="0">
              <a:spcBef>
                <a:spcPts val="0"/>
              </a:spcBef>
              <a:buNone/>
              <a:defRPr sz="1200"/>
            </a:lvl2pPr>
            <a:lvl3pPr marL="0">
              <a:spcBef>
                <a:spcPts val="0"/>
              </a:spcBef>
              <a:buNone/>
              <a:defRPr sz="1200"/>
            </a:lvl3pPr>
            <a:lvl4pPr marL="0">
              <a:spcBef>
                <a:spcPts val="0"/>
              </a:spcBef>
              <a:buNone/>
              <a:defRPr sz="1200"/>
            </a:lvl4pPr>
            <a:lvl5pPr marL="0">
              <a:spcBef>
                <a:spcPts val="0"/>
              </a:spcBef>
              <a:buNone/>
              <a:defRPr sz="1200"/>
            </a:lvl5pPr>
          </a:lstStyle>
          <a:p>
            <a:pPr marL="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it-IT" dirty="0" smtClean="0"/>
              <a:t>Collettivo</a:t>
            </a:r>
          </a:p>
        </p:txBody>
      </p:sp>
      <p:sp>
        <p:nvSpPr>
          <p:cNvPr id="13" name="Segnaposto testo 13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045486"/>
            <a:ext cx="1116013" cy="36036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100" i="0"/>
            </a:lvl1pPr>
            <a:lvl2pPr marL="0">
              <a:spcBef>
                <a:spcPts val="0"/>
              </a:spcBef>
              <a:buNone/>
              <a:defRPr sz="1100"/>
            </a:lvl2pPr>
            <a:lvl3pPr marL="0">
              <a:spcBef>
                <a:spcPts val="0"/>
              </a:spcBef>
              <a:buNone/>
              <a:defRPr sz="1100"/>
            </a:lvl3pPr>
            <a:lvl4pPr marL="0">
              <a:spcBef>
                <a:spcPts val="0"/>
              </a:spcBef>
              <a:buNone/>
              <a:defRPr sz="1100"/>
            </a:lvl4pPr>
            <a:lvl5pPr marL="0">
              <a:spcBef>
                <a:spcPts val="0"/>
              </a:spcBef>
              <a:buNone/>
              <a:defRPr sz="1100"/>
            </a:lvl5pPr>
          </a:lstStyle>
          <a:p>
            <a:pPr lvl="0"/>
            <a:r>
              <a:rPr lang="it-IT" dirty="0" smtClean="0"/>
              <a:t>%</a:t>
            </a:r>
            <a:endParaRPr lang="it-IT" dirty="0"/>
          </a:p>
        </p:txBody>
      </p:sp>
      <p:sp>
        <p:nvSpPr>
          <p:cNvPr id="15" name="Segnaposto testo 13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2276872"/>
            <a:ext cx="1116013" cy="792088"/>
          </a:xfrm>
        </p:spPr>
        <p:txBody>
          <a:bodyPr/>
          <a:lstStyle>
            <a:lvl1pPr marL="0">
              <a:spcBef>
                <a:spcPts val="0"/>
              </a:spcBef>
              <a:buNone/>
              <a:defRPr sz="1100" i="0"/>
            </a:lvl1pPr>
            <a:lvl2pPr marL="0">
              <a:spcBef>
                <a:spcPts val="0"/>
              </a:spcBef>
              <a:buNone/>
              <a:defRPr sz="1100"/>
            </a:lvl2pPr>
            <a:lvl3pPr marL="0">
              <a:spcBef>
                <a:spcPts val="0"/>
              </a:spcBef>
              <a:buNone/>
              <a:defRPr sz="1100"/>
            </a:lvl3pPr>
            <a:lvl4pPr marL="0">
              <a:spcBef>
                <a:spcPts val="0"/>
              </a:spcBef>
              <a:buNone/>
              <a:defRPr sz="1100"/>
            </a:lvl4pPr>
            <a:lvl5pPr marL="0">
              <a:spcBef>
                <a:spcPts val="0"/>
              </a:spcBef>
              <a:buNone/>
              <a:defRPr sz="1100"/>
            </a:lvl5pPr>
          </a:lstStyle>
          <a:p>
            <a:pPr lvl="0"/>
            <a:r>
              <a:rPr lang="it-IT" dirty="0" smtClean="0"/>
              <a:t>note varie</a:t>
            </a:r>
            <a:endParaRPr lang="it-IT" dirty="0"/>
          </a:p>
        </p:txBody>
      </p:sp>
      <p:sp>
        <p:nvSpPr>
          <p:cNvPr id="16" name="Segnaposto data 2"/>
          <p:cNvSpPr>
            <a:spLocks noGrp="1"/>
          </p:cNvSpPr>
          <p:nvPr>
            <p:ph type="dt" sz="half" idx="16"/>
          </p:nvPr>
        </p:nvSpPr>
        <p:spPr>
          <a:xfrm>
            <a:off x="-9878" y="6448425"/>
            <a:ext cx="21336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fico senza comme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>
            <a:off x="1141413" y="908050"/>
            <a:ext cx="1587" cy="542925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Segnaposto titolo 1"/>
          <p:cNvSpPr txBox="1">
            <a:spLocks/>
          </p:cNvSpPr>
          <p:nvPr/>
        </p:nvSpPr>
        <p:spPr>
          <a:xfrm>
            <a:off x="0" y="0"/>
            <a:ext cx="9144000" cy="69215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tIns="180000" bIns="18000" anchor="b"/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it-IT" sz="2000" u="sng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Immagine 8" descr="DIAMANTE_BI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888" y="95250"/>
            <a:ext cx="9064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1259632" y="908720"/>
            <a:ext cx="7744668" cy="5403180"/>
          </a:xfrm>
        </p:spPr>
        <p:txBody>
          <a:bodyPr/>
          <a:lstStyle>
            <a:lvl1pPr>
              <a:buFontTx/>
              <a:buNone/>
              <a:defRPr sz="2000"/>
            </a:lvl1pPr>
            <a:lvl2pPr>
              <a:buFontTx/>
              <a:buBlip>
                <a:blip r:embed="rId3"/>
              </a:buBlip>
              <a:defRPr sz="1800"/>
            </a:lvl2pPr>
            <a:lvl3pPr>
              <a:buFontTx/>
              <a:buBlip>
                <a:blip r:embed="rId4"/>
              </a:buBlip>
              <a:defRPr sz="1600"/>
            </a:lvl3pPr>
            <a:lvl4pPr>
              <a:buFontTx/>
              <a:buBlip>
                <a:blip r:embed="rId5"/>
              </a:buBlip>
              <a:defRPr sz="1400"/>
            </a:lvl4pPr>
            <a:lvl5pPr>
              <a:buFontTx/>
              <a:buBlip>
                <a:blip r:embed="rId6"/>
              </a:buBlip>
              <a:defRPr sz="12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prstGeom prst="flowChartInternalStorage">
            <a:avLst/>
          </a:prstGeom>
        </p:spPr>
        <p:txBody>
          <a:bodyPr>
            <a:normAutofit/>
          </a:bodyPr>
          <a:lstStyle>
            <a:lvl1pPr>
              <a:lnSpc>
                <a:spcPts val="2200"/>
              </a:lnSpc>
              <a:defRPr sz="22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3124200" y="64484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>
                    <a:tint val="75000"/>
                  </a:srgbClr>
                </a:solidFill>
              </a:rPr>
              <a:t>G. Antonelli</a:t>
            </a:r>
            <a:endParaRPr lang="it-IT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12187-104A-4083-9F61-4FD6E14131D8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11" name="Segnaposto data 2"/>
          <p:cNvSpPr>
            <a:spLocks noGrp="1"/>
          </p:cNvSpPr>
          <p:nvPr>
            <p:ph type="dt" sz="half" idx="13"/>
          </p:nvPr>
        </p:nvSpPr>
        <p:spPr>
          <a:xfrm>
            <a:off x="-9878" y="6448425"/>
            <a:ext cx="21336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 senza commenti_notes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>
            <a:off x="1141413" y="908050"/>
            <a:ext cx="1587" cy="542925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Segnaposto titolo 1"/>
          <p:cNvSpPr txBox="1">
            <a:spLocks/>
          </p:cNvSpPr>
          <p:nvPr/>
        </p:nvSpPr>
        <p:spPr>
          <a:xfrm>
            <a:off x="0" y="0"/>
            <a:ext cx="9144000" cy="69215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tIns="180000" bIns="18000" anchor="b"/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it-IT" sz="2000" u="sng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Immagine 8" descr="DIAMANTE_BI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888" y="95250"/>
            <a:ext cx="9064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1259632" y="908720"/>
            <a:ext cx="7744668" cy="5403180"/>
          </a:xfrm>
        </p:spPr>
        <p:txBody>
          <a:bodyPr/>
          <a:lstStyle>
            <a:lvl1pPr>
              <a:buFontTx/>
              <a:buNone/>
              <a:defRPr sz="2000"/>
            </a:lvl1pPr>
            <a:lvl2pPr>
              <a:buFontTx/>
              <a:buBlip>
                <a:blip r:embed="rId3"/>
              </a:buBlip>
              <a:defRPr sz="1800"/>
            </a:lvl2pPr>
            <a:lvl3pPr>
              <a:buFontTx/>
              <a:buBlip>
                <a:blip r:embed="rId4"/>
              </a:buBlip>
              <a:defRPr sz="1600"/>
            </a:lvl3pPr>
            <a:lvl4pPr>
              <a:buFontTx/>
              <a:buBlip>
                <a:blip r:embed="rId5"/>
              </a:buBlip>
              <a:defRPr sz="1400"/>
            </a:lvl4pPr>
            <a:lvl5pPr>
              <a:buFontTx/>
              <a:buBlip>
                <a:blip r:embed="rId6"/>
              </a:buBlip>
              <a:defRPr sz="12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prstGeom prst="flowChartInternalStorage">
            <a:avLst/>
          </a:prstGeom>
        </p:spPr>
        <p:txBody>
          <a:bodyPr>
            <a:normAutofit/>
          </a:bodyPr>
          <a:lstStyle>
            <a:lvl1pPr>
              <a:lnSpc>
                <a:spcPts val="2200"/>
              </a:lnSpc>
              <a:defRPr sz="22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831472"/>
            <a:ext cx="1187624" cy="360363"/>
          </a:xfrm>
        </p:spPr>
        <p:txBody>
          <a:bodyPr/>
          <a:lstStyle>
            <a:lvl1pPr marL="0" marR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1" cap="all" baseline="0"/>
            </a:lvl1pPr>
            <a:lvl2pPr marL="0">
              <a:spcBef>
                <a:spcPts val="0"/>
              </a:spcBef>
              <a:buNone/>
              <a:defRPr sz="1200"/>
            </a:lvl2pPr>
            <a:lvl3pPr marL="0">
              <a:spcBef>
                <a:spcPts val="0"/>
              </a:spcBef>
              <a:buNone/>
              <a:defRPr sz="1200"/>
            </a:lvl3pPr>
            <a:lvl4pPr marL="0">
              <a:spcBef>
                <a:spcPts val="0"/>
              </a:spcBef>
              <a:buNone/>
              <a:defRPr sz="1200"/>
            </a:lvl4pPr>
            <a:lvl5pPr marL="0">
              <a:spcBef>
                <a:spcPts val="0"/>
              </a:spcBef>
              <a:buNone/>
              <a:defRPr sz="1200"/>
            </a:lvl5pPr>
          </a:lstStyle>
          <a:p>
            <a:pPr marL="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it-IT" dirty="0" smtClean="0"/>
              <a:t>Collettivo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045486"/>
            <a:ext cx="1116013" cy="36036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100" i="0"/>
            </a:lvl1pPr>
            <a:lvl2pPr marL="0">
              <a:spcBef>
                <a:spcPts val="0"/>
              </a:spcBef>
              <a:buNone/>
              <a:defRPr sz="1100"/>
            </a:lvl2pPr>
            <a:lvl3pPr marL="0">
              <a:spcBef>
                <a:spcPts val="0"/>
              </a:spcBef>
              <a:buNone/>
              <a:defRPr sz="1100"/>
            </a:lvl3pPr>
            <a:lvl4pPr marL="0">
              <a:spcBef>
                <a:spcPts val="0"/>
              </a:spcBef>
              <a:buNone/>
              <a:defRPr sz="1100"/>
            </a:lvl4pPr>
            <a:lvl5pPr marL="0">
              <a:spcBef>
                <a:spcPts val="0"/>
              </a:spcBef>
              <a:buNone/>
              <a:defRPr sz="1100"/>
            </a:lvl5pPr>
          </a:lstStyle>
          <a:p>
            <a:pPr lvl="0"/>
            <a:r>
              <a:rPr lang="it-IT" dirty="0" smtClean="0"/>
              <a:t>%</a:t>
            </a:r>
            <a:endParaRPr lang="it-IT" dirty="0"/>
          </a:p>
        </p:txBody>
      </p:sp>
      <p:sp>
        <p:nvSpPr>
          <p:cNvPr id="15" name="Segnaposto testo 13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2276872"/>
            <a:ext cx="1116013" cy="792088"/>
          </a:xfrm>
        </p:spPr>
        <p:txBody>
          <a:bodyPr/>
          <a:lstStyle>
            <a:lvl1pPr marL="0">
              <a:spcBef>
                <a:spcPts val="0"/>
              </a:spcBef>
              <a:buNone/>
              <a:defRPr sz="1100" i="0"/>
            </a:lvl1pPr>
            <a:lvl2pPr marL="0">
              <a:spcBef>
                <a:spcPts val="0"/>
              </a:spcBef>
              <a:buNone/>
              <a:defRPr sz="1100"/>
            </a:lvl2pPr>
            <a:lvl3pPr marL="0">
              <a:spcBef>
                <a:spcPts val="0"/>
              </a:spcBef>
              <a:buNone/>
              <a:defRPr sz="1100"/>
            </a:lvl3pPr>
            <a:lvl4pPr marL="0">
              <a:spcBef>
                <a:spcPts val="0"/>
              </a:spcBef>
              <a:buNone/>
              <a:defRPr sz="1100"/>
            </a:lvl4pPr>
            <a:lvl5pPr marL="0">
              <a:spcBef>
                <a:spcPts val="0"/>
              </a:spcBef>
              <a:buNone/>
              <a:defRPr sz="1100"/>
            </a:lvl5pPr>
          </a:lstStyle>
          <a:p>
            <a:pPr lvl="0"/>
            <a:r>
              <a:rPr lang="it-IT" dirty="0" smtClean="0"/>
              <a:t>note varie</a:t>
            </a:r>
            <a:endParaRPr lang="it-IT" dirty="0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6"/>
          </p:nvPr>
        </p:nvSpPr>
        <p:spPr>
          <a:xfrm>
            <a:off x="-9080" y="648076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7"/>
          </p:nvPr>
        </p:nvSpPr>
        <p:spPr>
          <a:xfrm>
            <a:off x="3124200" y="6484366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it-IT" smtClean="0"/>
              <a:t>G. Antonelli</a:t>
            </a: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8"/>
          </p:nvPr>
        </p:nvSpPr>
        <p:spPr>
          <a:xfrm>
            <a:off x="7002336" y="6484366"/>
            <a:ext cx="2133600" cy="365125"/>
          </a:xfrm>
        </p:spPr>
        <p:txBody>
          <a:bodyPr/>
          <a:lstStyle/>
          <a:p>
            <a:pPr>
              <a:defRPr/>
            </a:pPr>
            <a:fld id="{AF83F2C1-00D6-4677-AB52-2D34725C492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127000" y="188640"/>
            <a:ext cx="8837488" cy="6120680"/>
          </a:xfrm>
        </p:spPr>
        <p:txBody>
          <a:bodyPr/>
          <a:lstStyle>
            <a:lvl1pPr>
              <a:buFontTx/>
              <a:buNone/>
              <a:defRPr sz="2000"/>
            </a:lvl1pPr>
            <a:lvl2pPr>
              <a:buFontTx/>
              <a:buBlip>
                <a:blip r:embed="rId2"/>
              </a:buBlip>
              <a:defRPr sz="1800"/>
            </a:lvl2pPr>
            <a:lvl3pPr>
              <a:buFontTx/>
              <a:buBlip>
                <a:blip r:embed="rId3"/>
              </a:buBlip>
              <a:defRPr sz="1600"/>
            </a:lvl3pPr>
            <a:lvl4pPr>
              <a:buFontTx/>
              <a:buBlip>
                <a:blip r:embed="rId4"/>
              </a:buBlip>
              <a:defRPr sz="1400"/>
            </a:lvl4pPr>
            <a:lvl5pPr>
              <a:buFontTx/>
              <a:buBlip>
                <a:blip r:embed="rId5"/>
              </a:buBlip>
              <a:defRPr sz="12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3124200" y="64484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>
                    <a:tint val="75000"/>
                  </a:srgbClr>
                </a:solidFill>
              </a:rPr>
              <a:t>G. Antonelli</a:t>
            </a:r>
            <a:endParaRPr lang="it-IT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EAF2B-5C32-4C11-86D0-8BD08E82851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Segnaposto data 2"/>
          <p:cNvSpPr>
            <a:spLocks noGrp="1"/>
          </p:cNvSpPr>
          <p:nvPr>
            <p:ph type="dt" sz="half" idx="13"/>
          </p:nvPr>
        </p:nvSpPr>
        <p:spPr>
          <a:xfrm>
            <a:off x="-9878" y="6448425"/>
            <a:ext cx="21336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parato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6" descr="logo300dpi_trasp_bianco copia.png"/>
          <p:cNvPicPr>
            <a:picLocks noChangeAspect="1"/>
          </p:cNvPicPr>
          <p:nvPr/>
        </p:nvPicPr>
        <p:blipFill>
          <a:blip r:embed="rId3" cstate="print"/>
          <a:srcRect b="4935"/>
          <a:stretch>
            <a:fillRect/>
          </a:stretch>
        </p:blipFill>
        <p:spPr bwMode="auto">
          <a:xfrm>
            <a:off x="4859338" y="1654175"/>
            <a:ext cx="377348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2378695"/>
          </a:xfrm>
          <a:prstGeom prst="flowChartInternalStorag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none"/>
        </p:style>
        <p:txBody>
          <a:bodyPr>
            <a:normAutofit/>
          </a:bodyPr>
          <a:lstStyle>
            <a:lvl1pPr algn="l">
              <a:defRPr sz="3600" b="1">
                <a:solidFill>
                  <a:schemeClr val="bg2">
                    <a:lumMod val="75000"/>
                  </a:schemeClr>
                </a:solidFill>
                <a:effectLst/>
                <a:latin typeface="Trebuchet MS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36228" y="4534520"/>
            <a:ext cx="6455320" cy="105792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it-IT" smtClean="0"/>
              <a:t>G. Antonelli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83F2C1-00D6-4677-AB52-2D34725C492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81" r:id="rId6"/>
    <p:sldLayoutId id="2147483678" r:id="rId7"/>
    <p:sldLayoutId id="2147483679" r:id="rId8"/>
    <p:sldLayoutId id="2147483680" r:id="rId9"/>
    <p:sldLayoutId id="2147483686" r:id="rId10"/>
    <p:sldLayoutId id="2147483704" r:id="rId11"/>
    <p:sldLayoutId id="2147483720" r:id="rId12"/>
    <p:sldLayoutId id="2147483723" r:id="rId13"/>
    <p:sldLayoutId id="2147483724" r:id="rId14"/>
    <p:sldLayoutId id="2147483725" r:id="rId15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malaurea.it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Bef>
                <a:spcPts val="3000"/>
              </a:spcBef>
            </a:pPr>
            <a:r>
              <a:rPr lang="it-IT" sz="3300" dirty="0" smtClean="0">
                <a:solidFill>
                  <a:srgbClr val="422E8D"/>
                </a:solidFill>
              </a:rPr>
              <a:t>Formazione </a:t>
            </a:r>
            <a:r>
              <a:rPr lang="it-IT" sz="3300">
                <a:solidFill>
                  <a:srgbClr val="422E8D"/>
                </a:solidFill>
              </a:rPr>
              <a:t>universitaria </a:t>
            </a:r>
            <a:r>
              <a:rPr lang="it-IT" sz="3300" smtClean="0">
                <a:solidFill>
                  <a:srgbClr val="422E8D"/>
                </a:solidFill>
              </a:rPr>
              <a:t>umanistica e </a:t>
            </a:r>
            <a:r>
              <a:rPr lang="it-IT" sz="3300" dirty="0">
                <a:solidFill>
                  <a:srgbClr val="422E8D"/>
                </a:solidFill>
              </a:rPr>
              <a:t>mercati del lavoro: </a:t>
            </a:r>
            <a:r>
              <a:rPr lang="it-IT" sz="3300" dirty="0" smtClean="0">
                <a:solidFill>
                  <a:srgbClr val="422E8D"/>
                </a:solidFill>
              </a:rPr>
              <a:t/>
            </a:r>
            <a:br>
              <a:rPr lang="it-IT" sz="3300" dirty="0" smtClean="0">
                <a:solidFill>
                  <a:srgbClr val="422E8D"/>
                </a:solidFill>
              </a:rPr>
            </a:br>
            <a:r>
              <a:rPr lang="it-IT" sz="3300" dirty="0" smtClean="0">
                <a:solidFill>
                  <a:srgbClr val="422E8D"/>
                </a:solidFill>
              </a:rPr>
              <a:t>specificità </a:t>
            </a:r>
            <a:r>
              <a:rPr lang="it-IT" sz="3300" dirty="0">
                <a:solidFill>
                  <a:srgbClr val="422E8D"/>
                </a:solidFill>
              </a:rPr>
              <a:t>e caratteristiche territoriali</a:t>
            </a:r>
            <a:endParaRPr lang="it-IT" sz="2700" dirty="0">
              <a:solidFill>
                <a:srgbClr val="422E8D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5342" y="4534520"/>
            <a:ext cx="7044084" cy="1057920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/>
              <a:t>Gilberto Antonelli – Presidente del Comitato Scientifico  Strategico di </a:t>
            </a:r>
            <a:r>
              <a:rPr lang="it-IT" dirty="0" err="1" smtClean="0"/>
              <a:t>AlmaLaurea</a:t>
            </a:r>
            <a:endParaRPr lang="it-IT" dirty="0" smtClean="0"/>
          </a:p>
          <a:p>
            <a:r>
              <a:rPr lang="it-IT" dirty="0" smtClean="0"/>
              <a:t>Università Cattolica del Sacro Cuore di Milano, 19 marzo 2018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133221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it-IT" dirty="0" smtClean="0"/>
              <a:t>Svolgimento di tirocini/stage riconosciuti dal corso di laurea</a:t>
            </a:r>
            <a:endParaRPr lang="it-IT" i="1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it-IT" dirty="0" smtClean="0"/>
              <a:t>valori percentuali</a:t>
            </a:r>
            <a:endParaRPr lang="it-IT" dirty="0"/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12117565"/>
              </p:ext>
            </p:extLst>
          </p:nvPr>
        </p:nvGraphicFramePr>
        <p:xfrm>
          <a:off x="1116013" y="1083181"/>
          <a:ext cx="7018347" cy="5316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egnaposto testo 23"/>
          <p:cNvSpPr>
            <a:spLocks noGrp="1"/>
          </p:cNvSpPr>
          <p:nvPr>
            <p:ph type="body" sz="quarter" idx="13"/>
          </p:nvPr>
        </p:nvSpPr>
        <p:spPr>
          <a:xfrm>
            <a:off x="-34725" y="831472"/>
            <a:ext cx="1331640" cy="1445400"/>
          </a:xfrm>
        </p:spPr>
        <p:txBody>
          <a:bodyPr/>
          <a:lstStyle/>
          <a:p>
            <a:r>
              <a:rPr lang="it-IT" dirty="0" smtClean="0"/>
              <a:t>LAUREATI </a:t>
            </a:r>
            <a:br>
              <a:rPr lang="it-IT" dirty="0" smtClean="0"/>
            </a:br>
            <a:r>
              <a:rPr lang="it-IT" dirty="0" smtClean="0"/>
              <a:t>2016</a:t>
            </a:r>
          </a:p>
          <a:p>
            <a:endParaRPr lang="it-IT" dirty="0"/>
          </a:p>
        </p:txBody>
      </p:sp>
      <p:sp>
        <p:nvSpPr>
          <p:cNvPr id="9" name="Rettangolo arrotondato 8"/>
          <p:cNvSpPr/>
          <p:nvPr/>
        </p:nvSpPr>
        <p:spPr>
          <a:xfrm>
            <a:off x="6686722" y="765433"/>
            <a:ext cx="2043147" cy="815341"/>
          </a:xfrm>
          <a:prstGeom prst="roundRect">
            <a:avLst/>
          </a:prstGeom>
          <a:gradFill flip="none" rotWithShape="1">
            <a:gsLst>
              <a:gs pos="0">
                <a:srgbClr val="FF6600"/>
              </a:gs>
              <a:gs pos="100000">
                <a:srgbClr val="CC0000"/>
              </a:gs>
            </a:gsLst>
            <a:lin ang="8100000" scaled="1"/>
            <a:tileRect/>
          </a:gradFill>
          <a:ln w="9525">
            <a:solidFill>
              <a:srgbClr val="6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bg1"/>
                </a:solidFill>
              </a:rPr>
              <a:t>Tirocini svolti </a:t>
            </a:r>
            <a:br>
              <a:rPr lang="it-IT" sz="1600" b="1" dirty="0" smtClean="0">
                <a:solidFill>
                  <a:schemeClr val="bg1"/>
                </a:solidFill>
              </a:rPr>
            </a:br>
            <a:r>
              <a:rPr lang="it-IT" sz="1600" b="1" dirty="0" smtClean="0">
                <a:solidFill>
                  <a:schemeClr val="bg1"/>
                </a:solidFill>
              </a:rPr>
              <a:t>al di fuori </a:t>
            </a:r>
            <a:br>
              <a:rPr lang="it-IT" sz="1600" b="1" dirty="0" smtClean="0">
                <a:solidFill>
                  <a:schemeClr val="bg1"/>
                </a:solidFill>
              </a:rPr>
            </a:br>
            <a:r>
              <a:rPr lang="it-IT" sz="1600" b="1" dirty="0" smtClean="0">
                <a:solidFill>
                  <a:schemeClr val="bg1"/>
                </a:solidFill>
              </a:rPr>
              <a:t>dell’università</a:t>
            </a:r>
            <a:endParaRPr lang="it-IT" sz="1600" b="1" dirty="0">
              <a:solidFill>
                <a:schemeClr val="bg1"/>
              </a:solidFill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7306856" y="1859346"/>
            <a:ext cx="726629" cy="540861"/>
          </a:xfrm>
          <a:prstGeom prst="roundRect">
            <a:avLst/>
          </a:prstGeom>
          <a:gradFill flip="none" rotWithShape="1">
            <a:gsLst>
              <a:gs pos="0">
                <a:srgbClr val="FF6600"/>
              </a:gs>
              <a:gs pos="100000">
                <a:srgbClr val="CC0000"/>
              </a:gs>
            </a:gsLst>
            <a:lin ang="8100000" scaled="1"/>
            <a:tileRect/>
          </a:gradFill>
          <a:ln w="9525">
            <a:solidFill>
              <a:srgbClr val="6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700" b="1" dirty="0" smtClean="0">
                <a:solidFill>
                  <a:schemeClr val="bg1"/>
                </a:solidFill>
              </a:rPr>
              <a:t>11,4</a:t>
            </a:r>
            <a:endParaRPr lang="it-IT" sz="1700" b="1" dirty="0">
              <a:solidFill>
                <a:schemeClr val="bg1"/>
              </a:solidFill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7316516" y="3288286"/>
            <a:ext cx="727200" cy="540861"/>
          </a:xfrm>
          <a:prstGeom prst="roundRect">
            <a:avLst/>
          </a:prstGeom>
          <a:gradFill flip="none" rotWithShape="1">
            <a:gsLst>
              <a:gs pos="0">
                <a:srgbClr val="FF6600"/>
              </a:gs>
              <a:gs pos="100000">
                <a:srgbClr val="CC0000"/>
              </a:gs>
            </a:gsLst>
            <a:lin ang="8100000" scaled="1"/>
            <a:tileRect/>
          </a:gradFill>
          <a:ln w="9525">
            <a:solidFill>
              <a:srgbClr val="6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700" b="1" dirty="0" smtClean="0">
                <a:solidFill>
                  <a:schemeClr val="bg1"/>
                </a:solidFill>
              </a:rPr>
              <a:t>23,1</a:t>
            </a:r>
            <a:endParaRPr lang="it-IT" sz="1700" b="1" dirty="0">
              <a:solidFill>
                <a:schemeClr val="bg1"/>
              </a:solidFill>
            </a:endParaRPr>
          </a:p>
        </p:txBody>
      </p:sp>
      <p:sp>
        <p:nvSpPr>
          <p:cNvPr id="15" name="Rettangolo arrotondato 14"/>
          <p:cNvSpPr/>
          <p:nvPr/>
        </p:nvSpPr>
        <p:spPr>
          <a:xfrm>
            <a:off x="7320924" y="4728446"/>
            <a:ext cx="720000" cy="540861"/>
          </a:xfrm>
          <a:prstGeom prst="roundRect">
            <a:avLst/>
          </a:prstGeom>
          <a:gradFill flip="none" rotWithShape="1">
            <a:gsLst>
              <a:gs pos="0">
                <a:srgbClr val="FF6600"/>
              </a:gs>
              <a:gs pos="100000">
                <a:srgbClr val="CC0000"/>
              </a:gs>
            </a:gsLst>
            <a:lin ang="8100000" scaled="1"/>
            <a:tileRect/>
          </a:gradFill>
          <a:ln w="9525">
            <a:solidFill>
              <a:srgbClr val="6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700" b="1" dirty="0" smtClean="0">
                <a:solidFill>
                  <a:schemeClr val="bg1"/>
                </a:solidFill>
              </a:rPr>
              <a:t>36,6</a:t>
            </a:r>
            <a:endParaRPr lang="it-IT" sz="1700" b="1" dirty="0">
              <a:solidFill>
                <a:schemeClr val="bg1"/>
              </a:solidFill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AF83F2C1-00D6-4677-AB52-2D34725C4923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1488356" y="1785516"/>
            <a:ext cx="2845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 smtClean="0">
                <a:solidFill>
                  <a:srgbClr val="422E8D"/>
                </a:solidFill>
                <a:latin typeface="+mn-lt"/>
              </a:rPr>
              <a:t>Gruppo letterario </a:t>
            </a:r>
            <a:br>
              <a:rPr lang="it-IT" sz="1600" b="1" dirty="0" smtClean="0">
                <a:solidFill>
                  <a:srgbClr val="422E8D"/>
                </a:solidFill>
                <a:latin typeface="+mn-lt"/>
              </a:rPr>
            </a:br>
            <a:r>
              <a:rPr lang="it-IT" sz="1600" b="1" dirty="0" smtClean="0">
                <a:solidFill>
                  <a:srgbClr val="422E8D"/>
                </a:solidFill>
                <a:latin typeface="+mn-lt"/>
              </a:rPr>
              <a:t>residenti in Lombardia</a:t>
            </a:r>
            <a:endParaRPr lang="it-IT" sz="1600" b="1" dirty="0">
              <a:solidFill>
                <a:srgbClr val="422E8D"/>
              </a:solidFill>
              <a:latin typeface="+mn-lt"/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1187624" y="5589320"/>
            <a:ext cx="7848872" cy="72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2"/>
                </a:solidFill>
              </a:rPr>
              <a:t>I tirocini/stage riconosciuti dal corso di laurea sono più diffusi tra </a:t>
            </a:r>
            <a:br>
              <a:rPr lang="it-IT" dirty="0" smtClean="0">
                <a:solidFill>
                  <a:schemeClr val="tx2"/>
                </a:solidFill>
              </a:rPr>
            </a:br>
            <a:r>
              <a:rPr lang="it-IT" dirty="0" smtClean="0">
                <a:solidFill>
                  <a:schemeClr val="tx2"/>
                </a:solidFill>
              </a:rPr>
              <a:t>i laureati magistrali biennali, in particolare tra i residenti in Lombardia</a:t>
            </a:r>
          </a:p>
        </p:txBody>
      </p:sp>
    </p:spTree>
    <p:extLst>
      <p:ext uri="{BB962C8B-B14F-4D97-AF65-F5344CB8AC3E}">
        <p14:creationId xmlns:p14="http://schemas.microsoft.com/office/powerpoint/2010/main" xmlns="" val="2698102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it-IT" dirty="0" smtClean="0"/>
              <a:t>Esperienze di lavoro durante gli studi universitari</a:t>
            </a:r>
            <a:endParaRPr lang="it-IT" i="1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it-IT" dirty="0" smtClean="0"/>
              <a:t>valori percentuali</a:t>
            </a:r>
            <a:endParaRPr lang="it-IT" dirty="0"/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06701659"/>
              </p:ext>
            </p:extLst>
          </p:nvPr>
        </p:nvGraphicFramePr>
        <p:xfrm>
          <a:off x="1116013" y="903562"/>
          <a:ext cx="7018347" cy="5316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egnaposto testo 23"/>
          <p:cNvSpPr>
            <a:spLocks noGrp="1"/>
          </p:cNvSpPr>
          <p:nvPr>
            <p:ph type="body" sz="quarter" idx="13"/>
          </p:nvPr>
        </p:nvSpPr>
        <p:spPr>
          <a:xfrm>
            <a:off x="-34725" y="831472"/>
            <a:ext cx="1331640" cy="1445400"/>
          </a:xfrm>
        </p:spPr>
        <p:txBody>
          <a:bodyPr/>
          <a:lstStyle/>
          <a:p>
            <a:r>
              <a:rPr lang="it-IT" dirty="0" smtClean="0"/>
              <a:t>LAUREATI </a:t>
            </a:r>
            <a:br>
              <a:rPr lang="it-IT" dirty="0" smtClean="0"/>
            </a:br>
            <a:r>
              <a:rPr lang="it-IT" dirty="0" smtClean="0"/>
              <a:t>2016</a:t>
            </a:r>
          </a:p>
          <a:p>
            <a:endParaRPr lang="it-IT" dirty="0"/>
          </a:p>
        </p:txBody>
      </p:sp>
      <p:sp>
        <p:nvSpPr>
          <p:cNvPr id="9" name="Rettangolo arrotondato 8"/>
          <p:cNvSpPr/>
          <p:nvPr/>
        </p:nvSpPr>
        <p:spPr>
          <a:xfrm>
            <a:off x="6902450" y="752072"/>
            <a:ext cx="2185272" cy="647343"/>
          </a:xfrm>
          <a:prstGeom prst="roundRect">
            <a:avLst/>
          </a:prstGeom>
          <a:gradFill flip="none" rotWithShape="1">
            <a:gsLst>
              <a:gs pos="0">
                <a:srgbClr val="FF8205"/>
              </a:gs>
              <a:gs pos="100000">
                <a:srgbClr val="FFCBA7"/>
              </a:gs>
            </a:gsLst>
            <a:lin ang="8100000" scaled="1"/>
            <a:tileRect/>
          </a:gradFill>
          <a:ln w="95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rgbClr val="422E8D"/>
                </a:solidFill>
              </a:rPr>
              <a:t>Lavoro occasionale, saltuario, stagionale</a:t>
            </a:r>
            <a:endParaRPr lang="it-IT" sz="1600" b="1" dirty="0">
              <a:solidFill>
                <a:srgbClr val="422E8D"/>
              </a:solidFill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7867588" y="1679727"/>
            <a:ext cx="726629" cy="540861"/>
          </a:xfrm>
          <a:prstGeom prst="roundRect">
            <a:avLst/>
          </a:prstGeom>
          <a:gradFill flip="none" rotWithShape="1">
            <a:gsLst>
              <a:gs pos="0">
                <a:srgbClr val="FF8205"/>
              </a:gs>
              <a:gs pos="100000">
                <a:srgbClr val="FFCBA7"/>
              </a:gs>
            </a:gsLst>
            <a:lin ang="8100000" scaled="1"/>
            <a:tileRect/>
          </a:gradFill>
          <a:ln w="95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700" b="1" dirty="0" smtClean="0">
                <a:solidFill>
                  <a:srgbClr val="422E8D"/>
                </a:solidFill>
              </a:rPr>
              <a:t>39,0</a:t>
            </a:r>
            <a:endParaRPr lang="it-IT" sz="1700" b="1" dirty="0">
              <a:solidFill>
                <a:srgbClr val="422E8D"/>
              </a:solidFill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7877248" y="3108667"/>
            <a:ext cx="727200" cy="540861"/>
          </a:xfrm>
          <a:prstGeom prst="roundRect">
            <a:avLst/>
          </a:prstGeom>
          <a:gradFill flip="none" rotWithShape="1">
            <a:gsLst>
              <a:gs pos="0">
                <a:srgbClr val="FF8205"/>
              </a:gs>
              <a:gs pos="100000">
                <a:srgbClr val="FFCBA7"/>
              </a:gs>
            </a:gsLst>
            <a:lin ang="8100000" scaled="1"/>
            <a:tileRect/>
          </a:gradFill>
          <a:ln w="95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700" b="1" dirty="0" smtClean="0">
                <a:solidFill>
                  <a:srgbClr val="422E8D"/>
                </a:solidFill>
              </a:rPr>
              <a:t>37,1</a:t>
            </a:r>
            <a:endParaRPr lang="it-IT" sz="1700" b="1" dirty="0">
              <a:solidFill>
                <a:srgbClr val="422E8D"/>
              </a:solidFill>
            </a:endParaRPr>
          </a:p>
        </p:txBody>
      </p:sp>
      <p:sp>
        <p:nvSpPr>
          <p:cNvPr id="15" name="Rettangolo arrotondato 14"/>
          <p:cNvSpPr/>
          <p:nvPr/>
        </p:nvSpPr>
        <p:spPr>
          <a:xfrm>
            <a:off x="7881656" y="4548827"/>
            <a:ext cx="720000" cy="540861"/>
          </a:xfrm>
          <a:prstGeom prst="roundRect">
            <a:avLst/>
          </a:prstGeom>
          <a:gradFill flip="none" rotWithShape="1">
            <a:gsLst>
              <a:gs pos="0">
                <a:srgbClr val="FF8205"/>
              </a:gs>
              <a:gs pos="100000">
                <a:srgbClr val="FFCBA7"/>
              </a:gs>
            </a:gsLst>
            <a:lin ang="8100000" scaled="1"/>
            <a:tileRect/>
          </a:gradFill>
          <a:ln w="95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700" b="1" dirty="0" smtClean="0">
                <a:solidFill>
                  <a:srgbClr val="422E8D"/>
                </a:solidFill>
              </a:rPr>
              <a:t>36,5</a:t>
            </a:r>
            <a:endParaRPr lang="it-IT" sz="1700" b="1" dirty="0">
              <a:solidFill>
                <a:srgbClr val="422E8D"/>
              </a:solidFill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AF83F2C1-00D6-4677-AB52-2D34725C4923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1488356" y="1618597"/>
            <a:ext cx="2845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 smtClean="0">
                <a:solidFill>
                  <a:srgbClr val="422E8D"/>
                </a:solidFill>
                <a:latin typeface="+mn-lt"/>
              </a:rPr>
              <a:t>Gruppo letterario </a:t>
            </a:r>
            <a:br>
              <a:rPr lang="it-IT" sz="1600" b="1" dirty="0" smtClean="0">
                <a:solidFill>
                  <a:srgbClr val="422E8D"/>
                </a:solidFill>
                <a:latin typeface="+mn-lt"/>
              </a:rPr>
            </a:br>
            <a:r>
              <a:rPr lang="it-IT" sz="1600" b="1" dirty="0" smtClean="0">
                <a:solidFill>
                  <a:srgbClr val="422E8D"/>
                </a:solidFill>
                <a:latin typeface="+mn-lt"/>
              </a:rPr>
              <a:t>residenti in Lombardia</a:t>
            </a:r>
            <a:endParaRPr lang="it-IT" sz="1600" b="1" dirty="0">
              <a:solidFill>
                <a:srgbClr val="422E8D"/>
              </a:solidFill>
              <a:latin typeface="+mn-lt"/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1187624" y="5589320"/>
            <a:ext cx="7848872" cy="72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2"/>
                </a:solidFill>
              </a:rPr>
              <a:t>Le esperienze di lavoro sono leggermente più diffuse</a:t>
            </a:r>
            <a:br>
              <a:rPr lang="it-IT" dirty="0" smtClean="0">
                <a:solidFill>
                  <a:schemeClr val="tx2"/>
                </a:solidFill>
              </a:rPr>
            </a:br>
            <a:r>
              <a:rPr lang="it-IT" dirty="0" smtClean="0">
                <a:solidFill>
                  <a:schemeClr val="tx2"/>
                </a:solidFill>
              </a:rPr>
              <a:t>tra i laureati magistrali biennali</a:t>
            </a:r>
          </a:p>
        </p:txBody>
      </p:sp>
    </p:spTree>
    <p:extLst>
      <p:ext uri="{BB962C8B-B14F-4D97-AF65-F5344CB8AC3E}">
        <p14:creationId xmlns:p14="http://schemas.microsoft.com/office/powerpoint/2010/main" xmlns="" val="2890083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0" y="31715"/>
            <a:ext cx="9144000" cy="692696"/>
          </a:xfrm>
        </p:spPr>
        <p:txBody>
          <a:bodyPr anchor="ctr">
            <a:normAutofit/>
          </a:bodyPr>
          <a:lstStyle/>
          <a:p>
            <a:pPr algn="ctr"/>
            <a:r>
              <a:rPr lang="it-IT" dirty="0" smtClean="0"/>
              <a:t>Soddisfazione complessiva per il corso di laurea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it-IT" dirty="0" smtClean="0"/>
              <a:t>valori percentuali</a:t>
            </a:r>
            <a:endParaRPr lang="it-IT" dirty="0"/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74401543"/>
              </p:ext>
            </p:extLst>
          </p:nvPr>
        </p:nvGraphicFramePr>
        <p:xfrm>
          <a:off x="1116013" y="611051"/>
          <a:ext cx="7120559" cy="5316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egnaposto testo 23"/>
          <p:cNvSpPr>
            <a:spLocks noGrp="1"/>
          </p:cNvSpPr>
          <p:nvPr>
            <p:ph type="body" sz="quarter" idx="13"/>
          </p:nvPr>
        </p:nvSpPr>
        <p:spPr>
          <a:xfrm>
            <a:off x="-34725" y="831472"/>
            <a:ext cx="1331640" cy="1445400"/>
          </a:xfrm>
        </p:spPr>
        <p:txBody>
          <a:bodyPr/>
          <a:lstStyle/>
          <a:p>
            <a:r>
              <a:rPr lang="it-IT" dirty="0" smtClean="0"/>
              <a:t>LAUREATI </a:t>
            </a:r>
            <a:br>
              <a:rPr lang="it-IT" dirty="0" smtClean="0"/>
            </a:br>
            <a:r>
              <a:rPr lang="it-IT" dirty="0" smtClean="0"/>
              <a:t>2016</a:t>
            </a:r>
          </a:p>
          <a:p>
            <a:endParaRPr lang="it-IT" dirty="0"/>
          </a:p>
        </p:txBody>
      </p:sp>
      <p:sp>
        <p:nvSpPr>
          <p:cNvPr id="9" name="Rettangolo arrotondato 8"/>
          <p:cNvSpPr/>
          <p:nvPr/>
        </p:nvSpPr>
        <p:spPr>
          <a:xfrm>
            <a:off x="7292149" y="687456"/>
            <a:ext cx="1354202" cy="581304"/>
          </a:xfrm>
          <a:prstGeom prst="roundRect">
            <a:avLst/>
          </a:prstGeom>
          <a:solidFill>
            <a:schemeClr val="bg1"/>
          </a:solidFill>
          <a:ln w="952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rgbClr val="422E8D"/>
                </a:solidFill>
              </a:rPr>
              <a:t>TOTALE </a:t>
            </a:r>
            <a:br>
              <a:rPr lang="it-IT" sz="1600" b="1" dirty="0" smtClean="0">
                <a:solidFill>
                  <a:srgbClr val="422E8D"/>
                </a:solidFill>
              </a:rPr>
            </a:br>
            <a:r>
              <a:rPr lang="it-IT" sz="1600" b="1" dirty="0" smtClean="0">
                <a:solidFill>
                  <a:srgbClr val="422E8D"/>
                </a:solidFill>
              </a:rPr>
              <a:t>soddisfatti</a:t>
            </a:r>
            <a:endParaRPr lang="it-IT" sz="1600" b="1" dirty="0">
              <a:solidFill>
                <a:srgbClr val="422E8D"/>
              </a:solidFill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7640406" y="1338919"/>
            <a:ext cx="726629" cy="540861"/>
          </a:xfrm>
          <a:prstGeom prst="roundRect">
            <a:avLst/>
          </a:prstGeom>
          <a:noFill/>
          <a:ln w="952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700" b="1" dirty="0" smtClean="0">
                <a:solidFill>
                  <a:srgbClr val="422E8D"/>
                </a:solidFill>
              </a:rPr>
              <a:t>88,7</a:t>
            </a:r>
            <a:endParaRPr lang="it-IT" sz="1700" b="1" dirty="0">
              <a:solidFill>
                <a:srgbClr val="422E8D"/>
              </a:solidFill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7650066" y="2767859"/>
            <a:ext cx="727200" cy="540861"/>
          </a:xfrm>
          <a:prstGeom prst="roundRect">
            <a:avLst/>
          </a:prstGeom>
          <a:noFill/>
          <a:ln w="952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700" b="1" dirty="0" smtClean="0">
                <a:solidFill>
                  <a:srgbClr val="422E8D"/>
                </a:solidFill>
              </a:rPr>
              <a:t>87,6</a:t>
            </a:r>
            <a:endParaRPr lang="it-IT" sz="1700" b="1" dirty="0">
              <a:solidFill>
                <a:srgbClr val="422E8D"/>
              </a:solidFill>
            </a:endParaRPr>
          </a:p>
        </p:txBody>
      </p:sp>
      <p:sp>
        <p:nvSpPr>
          <p:cNvPr id="15" name="Rettangolo arrotondato 14"/>
          <p:cNvSpPr/>
          <p:nvPr/>
        </p:nvSpPr>
        <p:spPr>
          <a:xfrm>
            <a:off x="7654474" y="4208019"/>
            <a:ext cx="720000" cy="540861"/>
          </a:xfrm>
          <a:prstGeom prst="roundRect">
            <a:avLst/>
          </a:prstGeom>
          <a:noFill/>
          <a:ln w="952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700" b="1" dirty="0" smtClean="0">
                <a:solidFill>
                  <a:srgbClr val="422E8D"/>
                </a:solidFill>
              </a:rPr>
              <a:t>87,6</a:t>
            </a:r>
            <a:endParaRPr lang="it-IT" sz="1700" b="1" dirty="0">
              <a:solidFill>
                <a:srgbClr val="422E8D"/>
              </a:solidFill>
            </a:endParaRPr>
          </a:p>
        </p:txBody>
      </p:sp>
      <p:grpSp>
        <p:nvGrpSpPr>
          <p:cNvPr id="28" name="Gruppo 27"/>
          <p:cNvGrpSpPr/>
          <p:nvPr/>
        </p:nvGrpSpPr>
        <p:grpSpPr>
          <a:xfrm>
            <a:off x="2521098" y="5221968"/>
            <a:ext cx="5146672" cy="326454"/>
            <a:chOff x="1215332" y="5636416"/>
            <a:chExt cx="5146672" cy="326454"/>
          </a:xfrm>
        </p:grpSpPr>
        <p:grpSp>
          <p:nvGrpSpPr>
            <p:cNvPr id="30" name="Group 5"/>
            <p:cNvGrpSpPr>
              <a:grpSpLocks/>
            </p:cNvGrpSpPr>
            <p:nvPr/>
          </p:nvGrpSpPr>
          <p:grpSpPr bwMode="auto">
            <a:xfrm>
              <a:off x="1215332" y="5639019"/>
              <a:ext cx="2459039" cy="323851"/>
              <a:chOff x="922" y="3507"/>
              <a:chExt cx="1549" cy="204"/>
            </a:xfrm>
          </p:grpSpPr>
          <p:sp>
            <p:nvSpPr>
              <p:cNvPr id="34" name="Text Box 6"/>
              <p:cNvSpPr txBox="1">
                <a:spLocks noChangeArrowheads="1"/>
              </p:cNvSpPr>
              <p:nvPr/>
            </p:nvSpPr>
            <p:spPr bwMode="auto">
              <a:xfrm>
                <a:off x="983" y="3507"/>
                <a:ext cx="1488" cy="204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 algn="l" eaLnBrk="0" hangingPunct="0">
                  <a:spcBef>
                    <a:spcPct val="10000"/>
                  </a:spcBef>
                </a:pPr>
                <a:r>
                  <a:rPr lang="it-IT" sz="1500" u="none" dirty="0" smtClean="0">
                    <a:solidFill>
                      <a:schemeClr val="tx2"/>
                    </a:solidFill>
                    <a:latin typeface="+mn-lt"/>
                  </a:rPr>
                  <a:t>decisamente soddisfatti</a:t>
                </a:r>
                <a:endParaRPr lang="it-IT" sz="1500" u="none" dirty="0">
                  <a:solidFill>
                    <a:schemeClr val="tx2"/>
                  </a:solidFill>
                  <a:latin typeface="+mn-lt"/>
                </a:endParaRPr>
              </a:p>
            </p:txBody>
          </p:sp>
          <p:sp>
            <p:nvSpPr>
              <p:cNvPr id="35" name="AutoShape 7"/>
              <p:cNvSpPr>
                <a:spLocks noChangeAspect="1" noChangeArrowheads="1"/>
              </p:cNvSpPr>
              <p:nvPr/>
            </p:nvSpPr>
            <p:spPr bwMode="auto">
              <a:xfrm>
                <a:off x="922" y="3586"/>
                <a:ext cx="57" cy="57"/>
              </a:xfrm>
              <a:prstGeom prst="flowChartConnector">
                <a:avLst/>
              </a:pr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>
                      <a:alpha val="80000"/>
                    </a:srgbClr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 cap="sq">
                <a:solidFill>
                  <a:srgbClr val="0099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eaLnBrk="0" hangingPunct="0">
                  <a:spcBef>
                    <a:spcPct val="0"/>
                  </a:spcBef>
                </a:pPr>
                <a:endParaRPr lang="en-US" sz="1500" u="none">
                  <a:solidFill>
                    <a:schemeClr val="tx2"/>
                  </a:solidFill>
                  <a:latin typeface="+mn-lt"/>
                </a:endParaRPr>
              </a:p>
            </p:txBody>
          </p:sp>
        </p:grpSp>
        <p:grpSp>
          <p:nvGrpSpPr>
            <p:cNvPr id="31" name="Group 8"/>
            <p:cNvGrpSpPr>
              <a:grpSpLocks/>
            </p:cNvGrpSpPr>
            <p:nvPr/>
          </p:nvGrpSpPr>
          <p:grpSpPr bwMode="auto">
            <a:xfrm>
              <a:off x="3702940" y="5636416"/>
              <a:ext cx="2659064" cy="323851"/>
              <a:chOff x="2489" y="3549"/>
              <a:chExt cx="1675" cy="204"/>
            </a:xfrm>
          </p:grpSpPr>
          <p:sp>
            <p:nvSpPr>
              <p:cNvPr id="32" name="Text Box 9"/>
              <p:cNvSpPr txBox="1">
                <a:spLocks noChangeArrowheads="1"/>
              </p:cNvSpPr>
              <p:nvPr/>
            </p:nvSpPr>
            <p:spPr bwMode="auto">
              <a:xfrm>
                <a:off x="2550" y="3549"/>
                <a:ext cx="1614" cy="204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 algn="l" eaLnBrk="0" hangingPunct="0">
                  <a:spcBef>
                    <a:spcPct val="10000"/>
                  </a:spcBef>
                </a:pPr>
                <a:r>
                  <a:rPr lang="it-IT" sz="1500" u="none" dirty="0" smtClean="0">
                    <a:solidFill>
                      <a:schemeClr val="tx2"/>
                    </a:solidFill>
                    <a:latin typeface="+mn-lt"/>
                  </a:rPr>
                  <a:t>moderatamente soddisfatti</a:t>
                </a:r>
                <a:endParaRPr lang="it-IT" sz="1500" u="none" dirty="0">
                  <a:solidFill>
                    <a:schemeClr val="tx2"/>
                  </a:solidFill>
                  <a:latin typeface="+mn-lt"/>
                </a:endParaRPr>
              </a:p>
            </p:txBody>
          </p:sp>
          <p:sp>
            <p:nvSpPr>
              <p:cNvPr id="33" name="AutoShape 10"/>
              <p:cNvSpPr>
                <a:spLocks noChangeAspect="1" noChangeArrowheads="1"/>
              </p:cNvSpPr>
              <p:nvPr/>
            </p:nvSpPr>
            <p:spPr bwMode="auto">
              <a:xfrm>
                <a:off x="2489" y="3629"/>
                <a:ext cx="57" cy="57"/>
              </a:xfrm>
              <a:prstGeom prst="flowChartConnector">
                <a:avLst/>
              </a:prstGeom>
              <a:gradFill rotWithShape="1">
                <a:gsLst>
                  <a:gs pos="0">
                    <a:srgbClr val="CCFF99"/>
                  </a:gs>
                  <a:gs pos="100000">
                    <a:srgbClr val="99CC00"/>
                  </a:gs>
                </a:gsLst>
                <a:lin ang="5400000" scaled="1"/>
              </a:gradFill>
              <a:ln w="9525" cap="sq">
                <a:solidFill>
                  <a:srgbClr val="0099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eaLnBrk="0" hangingPunct="0">
                  <a:spcBef>
                    <a:spcPct val="0"/>
                  </a:spcBef>
                </a:pPr>
                <a:endParaRPr lang="en-US" sz="1500" u="none">
                  <a:solidFill>
                    <a:schemeClr val="tx2"/>
                  </a:solidFill>
                  <a:latin typeface="+mn-lt"/>
                </a:endParaRPr>
              </a:p>
            </p:txBody>
          </p:sp>
        </p:grpSp>
      </p:grpSp>
      <p:sp>
        <p:nvSpPr>
          <p:cNvPr id="3" name="Segnaposto data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AF83F2C1-00D6-4677-AB52-2D34725C4923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  <p:sp>
        <p:nvSpPr>
          <p:cNvPr id="21" name="CasellaDiTesto 20"/>
          <p:cNvSpPr txBox="1"/>
          <p:nvPr/>
        </p:nvSpPr>
        <p:spPr>
          <a:xfrm>
            <a:off x="1556989" y="1337097"/>
            <a:ext cx="2845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 smtClean="0">
                <a:solidFill>
                  <a:srgbClr val="422E8D"/>
                </a:solidFill>
                <a:latin typeface="+mn-lt"/>
              </a:rPr>
              <a:t>Gruppo letterario </a:t>
            </a:r>
            <a:br>
              <a:rPr lang="it-IT" sz="1600" b="1" dirty="0" smtClean="0">
                <a:solidFill>
                  <a:srgbClr val="422E8D"/>
                </a:solidFill>
                <a:latin typeface="+mn-lt"/>
              </a:rPr>
            </a:br>
            <a:r>
              <a:rPr lang="it-IT" sz="1600" b="1" dirty="0" smtClean="0">
                <a:solidFill>
                  <a:srgbClr val="422E8D"/>
                </a:solidFill>
                <a:latin typeface="+mn-lt"/>
              </a:rPr>
              <a:t>residenti in Lombardia</a:t>
            </a:r>
            <a:endParaRPr lang="it-IT" sz="1600" b="1" dirty="0">
              <a:solidFill>
                <a:srgbClr val="422E8D"/>
              </a:solidFill>
              <a:latin typeface="+mn-lt"/>
            </a:endParaRPr>
          </a:p>
        </p:txBody>
      </p:sp>
      <p:sp>
        <p:nvSpPr>
          <p:cNvPr id="24" name="Rettangolo arrotondato 23"/>
          <p:cNvSpPr/>
          <p:nvPr/>
        </p:nvSpPr>
        <p:spPr>
          <a:xfrm>
            <a:off x="1187624" y="5589240"/>
            <a:ext cx="7848872" cy="72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2"/>
                </a:solidFill>
              </a:rPr>
              <a:t>Non si rilevano particolari differenze </a:t>
            </a:r>
            <a:br>
              <a:rPr lang="it-IT" dirty="0" smtClean="0">
                <a:solidFill>
                  <a:schemeClr val="tx2"/>
                </a:solidFill>
              </a:rPr>
            </a:br>
            <a:r>
              <a:rPr lang="it-IT" dirty="0" smtClean="0">
                <a:solidFill>
                  <a:schemeClr val="tx2"/>
                </a:solidFill>
              </a:rPr>
              <a:t>tra i laureati di primo livello e i magistrali biennali</a:t>
            </a:r>
          </a:p>
        </p:txBody>
      </p:sp>
    </p:spTree>
    <p:extLst>
      <p:ext uri="{BB962C8B-B14F-4D97-AF65-F5344CB8AC3E}">
        <p14:creationId xmlns:p14="http://schemas.microsoft.com/office/powerpoint/2010/main" xmlns="" val="1710496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it-IT" dirty="0" smtClean="0"/>
              <a:t>Ipotesi di re-iscrizione all’università: </a:t>
            </a:r>
            <a:r>
              <a:rPr lang="it-IT" i="1" dirty="0" smtClean="0"/>
              <a:t>stesso corso e stesso Ateneo</a:t>
            </a:r>
            <a:endParaRPr lang="it-IT" i="1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it-IT" dirty="0" smtClean="0"/>
              <a:t>valori percentuali</a:t>
            </a:r>
            <a:endParaRPr lang="it-IT" dirty="0"/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63424566"/>
              </p:ext>
            </p:extLst>
          </p:nvPr>
        </p:nvGraphicFramePr>
        <p:xfrm>
          <a:off x="1116013" y="908720"/>
          <a:ext cx="7138667" cy="5316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egnaposto testo 23"/>
          <p:cNvSpPr>
            <a:spLocks noGrp="1"/>
          </p:cNvSpPr>
          <p:nvPr>
            <p:ph type="body" sz="quarter" idx="13"/>
          </p:nvPr>
        </p:nvSpPr>
        <p:spPr>
          <a:xfrm>
            <a:off x="-34725" y="831472"/>
            <a:ext cx="1331640" cy="1445400"/>
          </a:xfrm>
        </p:spPr>
        <p:txBody>
          <a:bodyPr/>
          <a:lstStyle/>
          <a:p>
            <a:r>
              <a:rPr lang="it-IT" dirty="0" smtClean="0"/>
              <a:t>LAUREATI </a:t>
            </a:r>
            <a:br>
              <a:rPr lang="it-IT" dirty="0" smtClean="0"/>
            </a:br>
            <a:r>
              <a:rPr lang="it-IT" dirty="0" smtClean="0"/>
              <a:t>2016</a:t>
            </a:r>
          </a:p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AF83F2C1-00D6-4677-AB52-2D34725C4923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1556989" y="1641500"/>
            <a:ext cx="2845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 smtClean="0">
                <a:solidFill>
                  <a:srgbClr val="422E8D"/>
                </a:solidFill>
                <a:latin typeface="+mn-lt"/>
              </a:rPr>
              <a:t>Gruppo letterario </a:t>
            </a:r>
            <a:br>
              <a:rPr lang="it-IT" sz="1600" b="1" dirty="0" smtClean="0">
                <a:solidFill>
                  <a:srgbClr val="422E8D"/>
                </a:solidFill>
                <a:latin typeface="+mn-lt"/>
              </a:rPr>
            </a:br>
            <a:r>
              <a:rPr lang="it-IT" sz="1600" b="1" dirty="0" smtClean="0">
                <a:solidFill>
                  <a:srgbClr val="422E8D"/>
                </a:solidFill>
                <a:latin typeface="+mn-lt"/>
              </a:rPr>
              <a:t>residenti in Lombardia</a:t>
            </a:r>
            <a:endParaRPr lang="it-IT" sz="1600" b="1" dirty="0">
              <a:solidFill>
                <a:srgbClr val="422E8D"/>
              </a:solidFill>
              <a:latin typeface="+mn-lt"/>
            </a:endParaRPr>
          </a:p>
        </p:txBody>
      </p:sp>
      <p:sp>
        <p:nvSpPr>
          <p:cNvPr id="15" name="Rettangolo arrotondato 14"/>
          <p:cNvSpPr/>
          <p:nvPr/>
        </p:nvSpPr>
        <p:spPr>
          <a:xfrm>
            <a:off x="1187624" y="5589320"/>
            <a:ext cx="7848872" cy="72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2"/>
                </a:solidFill>
              </a:rPr>
              <a:t>Confermerebbero la scelta soprattutto i laureati magistrali biennali</a:t>
            </a:r>
          </a:p>
        </p:txBody>
      </p:sp>
    </p:spTree>
    <p:extLst>
      <p:ext uri="{BB962C8B-B14F-4D97-AF65-F5344CB8AC3E}">
        <p14:creationId xmlns:p14="http://schemas.microsoft.com/office/powerpoint/2010/main" xmlns="" val="3481696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it-IT" b="1" dirty="0" smtClean="0"/>
              <a:t>CONDIZIONE OCCUPAZIONALE DEI LAUREATI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Condizione formativa a </a:t>
            </a:r>
            <a:r>
              <a:rPr lang="it-IT" u="sng" dirty="0" smtClean="0"/>
              <a:t>un anno</a:t>
            </a:r>
            <a:endParaRPr lang="it-IT" dirty="0"/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69939744"/>
              </p:ext>
            </p:extLst>
          </p:nvPr>
        </p:nvGraphicFramePr>
        <p:xfrm>
          <a:off x="1421640" y="836712"/>
          <a:ext cx="7398832" cy="4602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Gruppo 30"/>
          <p:cNvGrpSpPr/>
          <p:nvPr/>
        </p:nvGrpSpPr>
        <p:grpSpPr>
          <a:xfrm>
            <a:off x="1304628" y="4725144"/>
            <a:ext cx="3699420" cy="523910"/>
            <a:chOff x="1259632" y="5456373"/>
            <a:chExt cx="3699420" cy="523910"/>
          </a:xfrm>
        </p:grpSpPr>
        <p:sp>
          <p:nvSpPr>
            <p:cNvPr id="40" name="AutoShape 25"/>
            <p:cNvSpPr>
              <a:spLocks noChangeAspect="1" noChangeArrowheads="1"/>
            </p:cNvSpPr>
            <p:nvPr/>
          </p:nvSpPr>
          <p:spPr bwMode="auto">
            <a:xfrm>
              <a:off x="1259632" y="5778000"/>
              <a:ext cx="90000" cy="90000"/>
            </a:xfrm>
            <a:prstGeom prst="flowChartConnector">
              <a:avLst/>
            </a:prstGeom>
            <a:gradFill rotWithShape="1">
              <a:gsLst>
                <a:gs pos="0">
                  <a:srgbClr val="00A900"/>
                </a:gs>
                <a:gs pos="100000">
                  <a:srgbClr val="00FF00"/>
                </a:gs>
              </a:gsLst>
              <a:lin ang="540000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</a:pPr>
              <a:endParaRPr lang="en-US" sz="1400" u="none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41" name="AutoShape 25"/>
            <p:cNvSpPr>
              <a:spLocks noChangeAspect="1" noChangeArrowheads="1"/>
            </p:cNvSpPr>
            <p:nvPr/>
          </p:nvSpPr>
          <p:spPr bwMode="auto">
            <a:xfrm>
              <a:off x="1261815" y="5549872"/>
              <a:ext cx="90000" cy="90000"/>
            </a:xfrm>
            <a:prstGeom prst="flowChartConnector">
              <a:avLst/>
            </a:prstGeom>
            <a:gradFill rotWithShape="1">
              <a:gsLst>
                <a:gs pos="0">
                  <a:srgbClr val="007676"/>
                </a:gs>
                <a:gs pos="100000">
                  <a:srgbClr val="00FFFF"/>
                </a:gs>
              </a:gsLst>
              <a:lin ang="540000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</a:pPr>
              <a:endParaRPr lang="en-US" sz="1400" u="none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42" name="Text Box 26"/>
            <p:cNvSpPr txBox="1">
              <a:spLocks noChangeArrowheads="1"/>
            </p:cNvSpPr>
            <p:nvPr/>
          </p:nvSpPr>
          <p:spPr bwMode="auto">
            <a:xfrm>
              <a:off x="1358652" y="5456373"/>
              <a:ext cx="3600400" cy="30777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>
                <a:spcBef>
                  <a:spcPct val="10000"/>
                </a:spcBef>
              </a:pPr>
              <a:r>
                <a:rPr lang="it-IT" sz="1400" dirty="0" smtClean="0">
                  <a:solidFill>
                    <a:schemeClr val="tx2"/>
                  </a:solidFill>
                  <a:latin typeface="+mn-lt"/>
                </a:rPr>
                <a:t>l</a:t>
              </a:r>
              <a:r>
                <a:rPr lang="it-IT" sz="1400" u="none" dirty="0" smtClean="0">
                  <a:solidFill>
                    <a:schemeClr val="tx2"/>
                  </a:solidFill>
                  <a:latin typeface="+mn-lt"/>
                </a:rPr>
                <a:t>avorano e sono iscritti alla magistrale</a:t>
              </a:r>
              <a:endParaRPr lang="it-IT" sz="1400" u="none" baseline="30000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43" name="Text Box 26"/>
            <p:cNvSpPr txBox="1">
              <a:spLocks noChangeArrowheads="1"/>
            </p:cNvSpPr>
            <p:nvPr/>
          </p:nvSpPr>
          <p:spPr bwMode="auto">
            <a:xfrm>
              <a:off x="1358652" y="5672506"/>
              <a:ext cx="3024336" cy="30777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>
                <a:spcBef>
                  <a:spcPct val="10000"/>
                </a:spcBef>
              </a:pPr>
              <a:r>
                <a:rPr lang="it-IT" sz="1400" dirty="0" smtClean="0">
                  <a:solidFill>
                    <a:schemeClr val="tx2"/>
                  </a:solidFill>
                  <a:latin typeface="+mn-lt"/>
                </a:rPr>
                <a:t>sono iscritti alla magistrale</a:t>
              </a:r>
              <a:endParaRPr lang="it-IT" sz="1400" u="none" baseline="30000" dirty="0">
                <a:solidFill>
                  <a:schemeClr val="tx2"/>
                </a:solidFill>
                <a:latin typeface="+mn-lt"/>
              </a:endParaRPr>
            </a:p>
          </p:txBody>
        </p:sp>
      </p:grpSp>
      <p:sp>
        <p:nvSpPr>
          <p:cNvPr id="22" name="Ovale 21"/>
          <p:cNvSpPr/>
          <p:nvPr/>
        </p:nvSpPr>
        <p:spPr>
          <a:xfrm>
            <a:off x="-136458" y="720128"/>
            <a:ext cx="1017077" cy="936104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Segnaposto testo 24"/>
          <p:cNvSpPr>
            <a:spLocks noGrp="1"/>
          </p:cNvSpPr>
          <p:nvPr>
            <p:ph type="body" sz="quarter" idx="13"/>
          </p:nvPr>
        </p:nvSpPr>
        <p:spPr>
          <a:xfrm>
            <a:off x="0" y="831472"/>
            <a:ext cx="1187624" cy="575452"/>
          </a:xfrm>
        </p:spPr>
        <p:txBody>
          <a:bodyPr/>
          <a:lstStyle/>
          <a:p>
            <a:r>
              <a:rPr lang="it-IT" dirty="0" smtClean="0"/>
              <a:t>PRIMO LIVELLO</a:t>
            </a:r>
          </a:p>
          <a:p>
            <a:r>
              <a:rPr lang="it-IT" dirty="0" smtClean="0"/>
              <a:t>2015</a:t>
            </a:r>
            <a:endParaRPr lang="it-IT" dirty="0"/>
          </a:p>
        </p:txBody>
      </p:sp>
      <p:sp>
        <p:nvSpPr>
          <p:cNvPr id="3" name="Rettangolo arrotondato 2"/>
          <p:cNvSpPr/>
          <p:nvPr/>
        </p:nvSpPr>
        <p:spPr>
          <a:xfrm>
            <a:off x="7315853" y="1354235"/>
            <a:ext cx="856547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700" b="1" dirty="0" smtClean="0">
                <a:solidFill>
                  <a:schemeClr val="tx2"/>
                </a:solidFill>
              </a:rPr>
              <a:t>64,8</a:t>
            </a:r>
            <a:endParaRPr lang="it-IT" sz="1700" b="1" dirty="0">
              <a:solidFill>
                <a:schemeClr val="tx2"/>
              </a:solidFill>
            </a:endParaRPr>
          </a:p>
        </p:txBody>
      </p:sp>
      <p:sp>
        <p:nvSpPr>
          <p:cNvPr id="24" name="Rettangolo arrotondato 23"/>
          <p:cNvSpPr/>
          <p:nvPr/>
        </p:nvSpPr>
        <p:spPr>
          <a:xfrm>
            <a:off x="7387861" y="2612671"/>
            <a:ext cx="782937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700" b="1" dirty="0" smtClean="0">
                <a:solidFill>
                  <a:schemeClr val="tx2"/>
                </a:solidFill>
              </a:rPr>
              <a:t>65,9</a:t>
            </a:r>
            <a:endParaRPr lang="it-IT" sz="1700" b="1" dirty="0">
              <a:solidFill>
                <a:schemeClr val="tx2"/>
              </a:solidFill>
            </a:endParaRPr>
          </a:p>
        </p:txBody>
      </p:sp>
      <p:sp>
        <p:nvSpPr>
          <p:cNvPr id="25" name="Rettangolo arrotondato 24"/>
          <p:cNvSpPr/>
          <p:nvPr/>
        </p:nvSpPr>
        <p:spPr>
          <a:xfrm>
            <a:off x="6922070" y="3883178"/>
            <a:ext cx="818282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700" b="1" dirty="0" smtClean="0">
                <a:solidFill>
                  <a:schemeClr val="tx2"/>
                </a:solidFill>
              </a:rPr>
              <a:t>55,5</a:t>
            </a:r>
            <a:endParaRPr lang="it-IT" sz="1700" b="1" dirty="0">
              <a:solidFill>
                <a:schemeClr val="tx2"/>
              </a:solidFill>
            </a:endParaRPr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AF83F2C1-00D6-4677-AB52-2D34725C4923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  <p:sp>
        <p:nvSpPr>
          <p:cNvPr id="27" name="Segnaposto testo 27"/>
          <p:cNvSpPr>
            <a:spLocks noGrp="1"/>
          </p:cNvSpPr>
          <p:nvPr>
            <p:ph type="body" sz="quarter" idx="14"/>
          </p:nvPr>
        </p:nvSpPr>
        <p:spPr>
          <a:xfrm>
            <a:off x="0" y="6045486"/>
            <a:ext cx="1116013" cy="360362"/>
          </a:xfrm>
        </p:spPr>
        <p:txBody>
          <a:bodyPr/>
          <a:lstStyle/>
          <a:p>
            <a:r>
              <a:rPr lang="it-IT" dirty="0" smtClean="0"/>
              <a:t>valori percentuali</a:t>
            </a:r>
            <a:endParaRPr lang="it-IT" dirty="0"/>
          </a:p>
        </p:txBody>
      </p:sp>
      <p:sp>
        <p:nvSpPr>
          <p:cNvPr id="4" name="Rettangolo arrotondato 3"/>
          <p:cNvSpPr/>
          <p:nvPr/>
        </p:nvSpPr>
        <p:spPr>
          <a:xfrm>
            <a:off x="1187624" y="5395982"/>
            <a:ext cx="7848872" cy="9133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2"/>
                </a:solidFill>
              </a:rPr>
              <a:t>Chi </a:t>
            </a:r>
            <a:r>
              <a:rPr lang="it-IT" u="sng" dirty="0" smtClean="0">
                <a:solidFill>
                  <a:schemeClr val="tx2"/>
                </a:solidFill>
              </a:rPr>
              <a:t>prosegue</a:t>
            </a:r>
            <a:r>
              <a:rPr lang="it-IT" dirty="0" smtClean="0">
                <a:solidFill>
                  <a:schemeClr val="tx2"/>
                </a:solidFill>
              </a:rPr>
              <a:t> gli studi con la magistrale, nel gruppo letterario,</a:t>
            </a:r>
          </a:p>
          <a:p>
            <a:pPr algn="ctr"/>
            <a:r>
              <a:rPr lang="it-IT" dirty="0" smtClean="0">
                <a:solidFill>
                  <a:schemeClr val="tx2"/>
                </a:solidFill>
              </a:rPr>
              <a:t> lo fa principalmente per migliorare la propria formazione culturale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1822996" y="1268760"/>
            <a:ext cx="2845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 smtClean="0">
                <a:solidFill>
                  <a:srgbClr val="422E8D"/>
                </a:solidFill>
                <a:latin typeface="+mn-lt"/>
              </a:rPr>
              <a:t>Gruppo letterario </a:t>
            </a:r>
            <a:br>
              <a:rPr lang="it-IT" sz="1600" b="1" dirty="0" smtClean="0">
                <a:solidFill>
                  <a:srgbClr val="422E8D"/>
                </a:solidFill>
                <a:latin typeface="+mn-lt"/>
              </a:rPr>
            </a:br>
            <a:r>
              <a:rPr lang="it-IT" sz="1600" b="1" dirty="0" smtClean="0">
                <a:solidFill>
                  <a:srgbClr val="422E8D"/>
                </a:solidFill>
                <a:latin typeface="+mn-lt"/>
              </a:rPr>
              <a:t>residenti in Lombardia</a:t>
            </a:r>
            <a:endParaRPr lang="it-IT" sz="1600" b="1" dirty="0">
              <a:solidFill>
                <a:srgbClr val="422E8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479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dirty="0" smtClean="0"/>
              <a:t>Motivazioni della NON iscrizione </a:t>
            </a:r>
            <a:r>
              <a:rPr lang="it-IT" dirty="0"/>
              <a:t>alla magistrale</a:t>
            </a:r>
            <a:br>
              <a:rPr lang="it-IT" dirty="0"/>
            </a:br>
            <a:r>
              <a:rPr lang="it-IT" dirty="0"/>
              <a:t>a </a:t>
            </a:r>
            <a:r>
              <a:rPr lang="it-IT" u="sng" dirty="0"/>
              <a:t>un anno</a:t>
            </a:r>
            <a:r>
              <a:rPr lang="it-IT" dirty="0"/>
              <a:t> dalla laurea</a:t>
            </a:r>
            <a:endParaRPr lang="it-IT" u="sng" dirty="0"/>
          </a:p>
        </p:txBody>
      </p:sp>
      <p:sp>
        <p:nvSpPr>
          <p:cNvPr id="36" name="Segnaposto testo 3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 sz="1100" dirty="0"/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46900769"/>
              </p:ext>
            </p:extLst>
          </p:nvPr>
        </p:nvGraphicFramePr>
        <p:xfrm>
          <a:off x="1187624" y="2040250"/>
          <a:ext cx="7776864" cy="4485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" name="Segnaposto testo 24"/>
          <p:cNvSpPr>
            <a:spLocks noGrp="1"/>
          </p:cNvSpPr>
          <p:nvPr>
            <p:ph type="body" sz="quarter" idx="13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dirty="0"/>
              <a:t>PRIMO LIVELLO</a:t>
            </a:r>
          </a:p>
          <a:p>
            <a:r>
              <a:rPr lang="it-IT" dirty="0"/>
              <a:t>2015</a:t>
            </a:r>
          </a:p>
        </p:txBody>
      </p:sp>
      <p:grpSp>
        <p:nvGrpSpPr>
          <p:cNvPr id="8" name="Gruppo 7"/>
          <p:cNvGrpSpPr/>
          <p:nvPr/>
        </p:nvGrpSpPr>
        <p:grpSpPr>
          <a:xfrm>
            <a:off x="1251670" y="5503421"/>
            <a:ext cx="7568802" cy="942891"/>
            <a:chOff x="1251670" y="4077072"/>
            <a:chExt cx="7568802" cy="942891"/>
          </a:xfrm>
        </p:grpSpPr>
        <p:grpSp>
          <p:nvGrpSpPr>
            <p:cNvPr id="2" name="Gruppo 1"/>
            <p:cNvGrpSpPr/>
            <p:nvPr/>
          </p:nvGrpSpPr>
          <p:grpSpPr>
            <a:xfrm>
              <a:off x="1251670" y="4082402"/>
              <a:ext cx="4488755" cy="937561"/>
              <a:chOff x="1259632" y="5344641"/>
              <a:chExt cx="4944728" cy="937561"/>
            </a:xfrm>
          </p:grpSpPr>
          <p:sp>
            <p:nvSpPr>
              <p:cNvPr id="28" name="AutoShape 25"/>
              <p:cNvSpPr>
                <a:spLocks noChangeAspect="1" noChangeArrowheads="1"/>
              </p:cNvSpPr>
              <p:nvPr/>
            </p:nvSpPr>
            <p:spPr bwMode="auto">
              <a:xfrm>
                <a:off x="1261815" y="5466329"/>
                <a:ext cx="90000" cy="90000"/>
              </a:xfrm>
              <a:prstGeom prst="flowChartConnector">
                <a:avLst/>
              </a:prstGeom>
              <a:solidFill>
                <a:srgbClr val="FF9900"/>
              </a:soli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eaLnBrk="0" hangingPunct="0">
                  <a:spcBef>
                    <a:spcPct val="0"/>
                  </a:spcBef>
                </a:pPr>
                <a:endParaRPr lang="en-US" sz="1400" u="none">
                  <a:solidFill>
                    <a:schemeClr val="tx2"/>
                  </a:solidFill>
                  <a:latin typeface="+mn-lt"/>
                </a:endParaRPr>
              </a:p>
            </p:txBody>
          </p:sp>
          <p:sp>
            <p:nvSpPr>
              <p:cNvPr id="29" name="Text Box 26"/>
              <p:cNvSpPr txBox="1">
                <a:spLocks noChangeArrowheads="1"/>
              </p:cNvSpPr>
              <p:nvPr/>
            </p:nvSpPr>
            <p:spPr bwMode="auto">
              <a:xfrm>
                <a:off x="1358652" y="5344641"/>
                <a:ext cx="2565276" cy="307777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>
                  <a:spcBef>
                    <a:spcPct val="10000"/>
                  </a:spcBef>
                </a:pPr>
                <a:r>
                  <a:rPr lang="it-IT" sz="1400" dirty="0" smtClean="0">
                    <a:solidFill>
                      <a:schemeClr val="tx2"/>
                    </a:solidFill>
                    <a:latin typeface="+mn-lt"/>
                  </a:rPr>
                  <a:t>motivi </a:t>
                </a:r>
                <a:r>
                  <a:rPr lang="it-IT" sz="1400" dirty="0">
                    <a:solidFill>
                      <a:schemeClr val="tx2"/>
                    </a:solidFill>
                    <a:latin typeface="+mn-lt"/>
                  </a:rPr>
                  <a:t>lavorativi</a:t>
                </a:r>
                <a:endParaRPr lang="it-IT" sz="1400" u="none" dirty="0">
                  <a:solidFill>
                    <a:schemeClr val="tx2"/>
                  </a:solidFill>
                  <a:latin typeface="+mn-lt"/>
                </a:endParaRPr>
              </a:p>
            </p:txBody>
          </p:sp>
          <p:sp>
            <p:nvSpPr>
              <p:cNvPr id="30" name="AutoShape 28"/>
              <p:cNvSpPr>
                <a:spLocks noChangeAspect="1" noChangeArrowheads="1"/>
              </p:cNvSpPr>
              <p:nvPr/>
            </p:nvSpPr>
            <p:spPr bwMode="auto">
              <a:xfrm>
                <a:off x="1261815" y="5877791"/>
                <a:ext cx="90000" cy="90000"/>
              </a:xfrm>
              <a:prstGeom prst="flowChartConnector">
                <a:avLst/>
              </a:prstGeom>
              <a:solidFill>
                <a:srgbClr val="003300"/>
              </a:soli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eaLnBrk="0" hangingPunct="0">
                  <a:spcBef>
                    <a:spcPct val="0"/>
                  </a:spcBef>
                </a:pPr>
                <a:endParaRPr lang="en-US" sz="1400" u="none">
                  <a:solidFill>
                    <a:schemeClr val="tx2"/>
                  </a:solidFill>
                  <a:latin typeface="+mn-lt"/>
                </a:endParaRPr>
              </a:p>
            </p:txBody>
          </p:sp>
          <p:sp>
            <p:nvSpPr>
              <p:cNvPr id="31" name="Text Box 29"/>
              <p:cNvSpPr txBox="1">
                <a:spLocks noChangeArrowheads="1"/>
              </p:cNvSpPr>
              <p:nvPr/>
            </p:nvSpPr>
            <p:spPr bwMode="auto">
              <a:xfrm>
                <a:off x="1358652" y="5764497"/>
                <a:ext cx="2349252" cy="307777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>
                  <a:spcBef>
                    <a:spcPct val="10000"/>
                  </a:spcBef>
                </a:pPr>
                <a:r>
                  <a:rPr lang="it-IT" sz="1400" dirty="0" smtClean="0">
                    <a:solidFill>
                      <a:schemeClr val="tx2"/>
                    </a:solidFill>
                    <a:latin typeface="+mn-lt"/>
                  </a:rPr>
                  <a:t>motivi </a:t>
                </a:r>
                <a:r>
                  <a:rPr lang="it-IT" sz="1400" dirty="0">
                    <a:solidFill>
                      <a:schemeClr val="tx2"/>
                    </a:solidFill>
                    <a:latin typeface="+mn-lt"/>
                  </a:rPr>
                  <a:t>economici</a:t>
                </a:r>
                <a:endParaRPr lang="it-IT" sz="1400" u="none" dirty="0">
                  <a:solidFill>
                    <a:schemeClr val="tx2"/>
                  </a:solidFill>
                  <a:latin typeface="+mn-lt"/>
                </a:endParaRPr>
              </a:p>
            </p:txBody>
          </p:sp>
          <p:sp>
            <p:nvSpPr>
              <p:cNvPr id="44" name="AutoShape 31"/>
              <p:cNvSpPr>
                <a:spLocks noChangeAspect="1" noChangeArrowheads="1"/>
              </p:cNvSpPr>
              <p:nvPr/>
            </p:nvSpPr>
            <p:spPr bwMode="auto">
              <a:xfrm>
                <a:off x="1261815" y="6083522"/>
                <a:ext cx="90000" cy="90000"/>
              </a:xfrm>
              <a:prstGeom prst="flowChartConnector">
                <a:avLst/>
              </a:prstGeom>
              <a:solidFill>
                <a:srgbClr val="FFFF00"/>
              </a:soli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eaLnBrk="0" hangingPunct="0">
                  <a:spcBef>
                    <a:spcPct val="0"/>
                  </a:spcBef>
                </a:pPr>
                <a:endParaRPr lang="en-US" sz="1400" u="none">
                  <a:solidFill>
                    <a:schemeClr val="tx2"/>
                  </a:solidFill>
                  <a:latin typeface="+mn-lt"/>
                </a:endParaRPr>
              </a:p>
            </p:txBody>
          </p:sp>
          <p:sp>
            <p:nvSpPr>
              <p:cNvPr id="45" name="Text Box 32"/>
              <p:cNvSpPr txBox="1">
                <a:spLocks noChangeArrowheads="1"/>
              </p:cNvSpPr>
              <p:nvPr/>
            </p:nvSpPr>
            <p:spPr bwMode="auto">
              <a:xfrm>
                <a:off x="1358652" y="5974425"/>
                <a:ext cx="4669110" cy="307777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>
                  <a:spcBef>
                    <a:spcPct val="10000"/>
                  </a:spcBef>
                </a:pPr>
                <a:r>
                  <a:rPr lang="it-IT" sz="1400" dirty="0" smtClean="0">
                    <a:solidFill>
                      <a:schemeClr val="tx2"/>
                    </a:solidFill>
                    <a:latin typeface="+mn-lt"/>
                  </a:rPr>
                  <a:t>interessato ad </a:t>
                </a:r>
                <a:r>
                  <a:rPr lang="it-IT" sz="1400" dirty="0">
                    <a:solidFill>
                      <a:schemeClr val="tx2"/>
                    </a:solidFill>
                    <a:latin typeface="+mn-lt"/>
                  </a:rPr>
                  <a:t>altra formazione post-laurea</a:t>
                </a:r>
                <a:endParaRPr lang="it-IT" sz="1400" u="none" dirty="0">
                  <a:solidFill>
                    <a:schemeClr val="tx2"/>
                  </a:solidFill>
                  <a:latin typeface="+mn-lt"/>
                </a:endParaRPr>
              </a:p>
            </p:txBody>
          </p:sp>
          <p:sp>
            <p:nvSpPr>
              <p:cNvPr id="46" name="AutoShape 25"/>
              <p:cNvSpPr>
                <a:spLocks noChangeAspect="1" noChangeArrowheads="1"/>
              </p:cNvSpPr>
              <p:nvPr/>
            </p:nvSpPr>
            <p:spPr bwMode="auto">
              <a:xfrm>
                <a:off x="1259632" y="5672060"/>
                <a:ext cx="90000" cy="90000"/>
              </a:xfrm>
              <a:prstGeom prst="flowChartConnector">
                <a:avLst/>
              </a:prstGeom>
              <a:solidFill>
                <a:srgbClr val="009600"/>
              </a:soli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eaLnBrk="0" hangingPunct="0">
                  <a:spcBef>
                    <a:spcPct val="0"/>
                  </a:spcBef>
                </a:pPr>
                <a:endParaRPr lang="en-US" sz="1400" u="none">
                  <a:solidFill>
                    <a:schemeClr val="tx2"/>
                  </a:solidFill>
                  <a:latin typeface="+mn-lt"/>
                </a:endParaRPr>
              </a:p>
            </p:txBody>
          </p:sp>
          <p:sp>
            <p:nvSpPr>
              <p:cNvPr id="47" name="Text Box 26"/>
              <p:cNvSpPr txBox="1">
                <a:spLocks noChangeArrowheads="1"/>
              </p:cNvSpPr>
              <p:nvPr/>
            </p:nvSpPr>
            <p:spPr bwMode="auto">
              <a:xfrm>
                <a:off x="1358652" y="5554569"/>
                <a:ext cx="4845708" cy="307777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>
                  <a:spcBef>
                    <a:spcPct val="10000"/>
                  </a:spcBef>
                </a:pPr>
                <a:r>
                  <a:rPr lang="it-IT" sz="1400" dirty="0" smtClean="0">
                    <a:solidFill>
                      <a:schemeClr val="tx2"/>
                    </a:solidFill>
                    <a:latin typeface="+mn-lt"/>
                  </a:rPr>
                  <a:t>mancanza </a:t>
                </a:r>
                <a:r>
                  <a:rPr lang="it-IT" sz="1400" dirty="0">
                    <a:solidFill>
                      <a:schemeClr val="tx2"/>
                    </a:solidFill>
                    <a:latin typeface="+mn-lt"/>
                  </a:rPr>
                  <a:t>di </a:t>
                </a:r>
                <a:r>
                  <a:rPr lang="it-IT" sz="1400" dirty="0" smtClean="0">
                    <a:solidFill>
                      <a:schemeClr val="tx2"/>
                    </a:solidFill>
                    <a:latin typeface="+mn-lt"/>
                  </a:rPr>
                  <a:t>corso in area </a:t>
                </a:r>
                <a:r>
                  <a:rPr lang="it-IT" sz="1400" dirty="0">
                    <a:solidFill>
                      <a:schemeClr val="tx2"/>
                    </a:solidFill>
                    <a:latin typeface="+mn-lt"/>
                  </a:rPr>
                  <a:t>disciplinare di interesse</a:t>
                </a:r>
                <a:endParaRPr lang="it-IT" sz="1400" u="none" baseline="30000" dirty="0">
                  <a:solidFill>
                    <a:schemeClr val="tx2"/>
                  </a:solidFill>
                  <a:latin typeface="+mn-lt"/>
                </a:endParaRPr>
              </a:p>
            </p:txBody>
          </p:sp>
        </p:grpSp>
        <p:grpSp>
          <p:nvGrpSpPr>
            <p:cNvPr id="6" name="Gruppo 5"/>
            <p:cNvGrpSpPr/>
            <p:nvPr/>
          </p:nvGrpSpPr>
          <p:grpSpPr>
            <a:xfrm>
              <a:off x="5882457" y="4077072"/>
              <a:ext cx="2938015" cy="931858"/>
              <a:chOff x="5436096" y="5325199"/>
              <a:chExt cx="2938015" cy="931858"/>
            </a:xfrm>
          </p:grpSpPr>
          <p:grpSp>
            <p:nvGrpSpPr>
              <p:cNvPr id="23" name="Gruppo 22"/>
              <p:cNvGrpSpPr/>
              <p:nvPr/>
            </p:nvGrpSpPr>
            <p:grpSpPr>
              <a:xfrm>
                <a:off x="5436096" y="5325199"/>
                <a:ext cx="2938015" cy="727633"/>
                <a:chOff x="1259632" y="5344641"/>
                <a:chExt cx="2856320" cy="727633"/>
              </a:xfrm>
            </p:grpSpPr>
            <p:sp>
              <p:nvSpPr>
                <p:cNvPr id="27" name="AutoShape 25"/>
                <p:cNvSpPr>
                  <a:spLocks noChangeAspect="1" noChangeArrowheads="1"/>
                </p:cNvSpPr>
                <p:nvPr/>
              </p:nvSpPr>
              <p:spPr bwMode="auto">
                <a:xfrm>
                  <a:off x="1261815" y="5442265"/>
                  <a:ext cx="90000" cy="90000"/>
                </a:xfrm>
                <a:prstGeom prst="flowChartConnector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 cap="sq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eaLnBrk="0" hangingPunct="0"/>
                  <a:endParaRPr lang="en-US" sz="1400">
                    <a:solidFill>
                      <a:schemeClr val="tx2"/>
                    </a:solidFill>
                    <a:latin typeface="+mn-lt"/>
                  </a:endParaRPr>
                </a:p>
              </p:txBody>
            </p:sp>
            <p:sp>
              <p:nvSpPr>
                <p:cNvPr id="3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358652" y="5344641"/>
                  <a:ext cx="2565276" cy="307777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0" hangingPunct="0">
                    <a:spcBef>
                      <a:spcPct val="10000"/>
                    </a:spcBef>
                  </a:pPr>
                  <a:r>
                    <a:rPr lang="it-IT" sz="1400" dirty="0">
                      <a:solidFill>
                        <a:schemeClr val="tx2"/>
                      </a:solidFill>
                    </a:rPr>
                    <a:t>non interessato per altri motivi</a:t>
                  </a:r>
                </a:p>
              </p:txBody>
            </p:sp>
            <p:sp>
              <p:nvSpPr>
                <p:cNvPr id="33" name="AutoShape 28"/>
                <p:cNvSpPr>
                  <a:spLocks noChangeAspect="1" noChangeArrowheads="1"/>
                </p:cNvSpPr>
                <p:nvPr/>
              </p:nvSpPr>
              <p:spPr bwMode="auto">
                <a:xfrm>
                  <a:off x="1261815" y="5877791"/>
                  <a:ext cx="90000" cy="90000"/>
                </a:xfrm>
                <a:prstGeom prst="flowChartConnector">
                  <a:avLst/>
                </a:prstGeom>
                <a:solidFill>
                  <a:schemeClr val="tx2">
                    <a:lumMod val="50000"/>
                  </a:schemeClr>
                </a:solidFill>
                <a:ln w="12700" cap="sq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spcBef>
                      <a:spcPct val="0"/>
                    </a:spcBef>
                  </a:pPr>
                  <a:endParaRPr lang="en-US" sz="1400" u="none">
                    <a:solidFill>
                      <a:schemeClr val="tx2"/>
                    </a:solidFill>
                    <a:latin typeface="+mn-lt"/>
                  </a:endParaRPr>
                </a:p>
              </p:txBody>
            </p:sp>
            <p:sp>
              <p:nvSpPr>
                <p:cNvPr id="34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358652" y="5764497"/>
                  <a:ext cx="2349252" cy="307777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0" hangingPunct="0">
                    <a:spcBef>
                      <a:spcPct val="10000"/>
                    </a:spcBef>
                  </a:pPr>
                  <a:r>
                    <a:rPr lang="it-IT" sz="1400" dirty="0" smtClean="0">
                      <a:solidFill>
                        <a:schemeClr val="tx2"/>
                      </a:solidFill>
                      <a:latin typeface="+mn-lt"/>
                    </a:rPr>
                    <a:t>altro </a:t>
                  </a:r>
                  <a:r>
                    <a:rPr lang="it-IT" sz="1400" dirty="0">
                      <a:solidFill>
                        <a:schemeClr val="tx2"/>
                      </a:solidFill>
                      <a:latin typeface="+mn-lt"/>
                    </a:rPr>
                    <a:t>motivo</a:t>
                  </a:r>
                  <a:endParaRPr lang="it-IT" sz="1400" u="none" dirty="0">
                    <a:solidFill>
                      <a:schemeClr val="tx2"/>
                    </a:solidFill>
                    <a:latin typeface="+mn-lt"/>
                  </a:endParaRPr>
                </a:p>
              </p:txBody>
            </p:sp>
            <p:sp>
              <p:nvSpPr>
                <p:cNvPr id="39" name="AutoShape 25"/>
                <p:cNvSpPr>
                  <a:spLocks noChangeAspect="1" noChangeArrowheads="1"/>
                </p:cNvSpPr>
                <p:nvPr/>
              </p:nvSpPr>
              <p:spPr bwMode="auto">
                <a:xfrm>
                  <a:off x="1259632" y="5672060"/>
                  <a:ext cx="90000" cy="90000"/>
                </a:xfrm>
                <a:prstGeom prst="flowChartConnector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 cap="sq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spcBef>
                      <a:spcPct val="0"/>
                    </a:spcBef>
                  </a:pPr>
                  <a:endParaRPr lang="en-US" sz="1400" u="none">
                    <a:solidFill>
                      <a:schemeClr val="tx2"/>
                    </a:solidFill>
                    <a:latin typeface="+mn-lt"/>
                  </a:endParaRPr>
                </a:p>
              </p:txBody>
            </p:sp>
            <p:sp>
              <p:nvSpPr>
                <p:cNvPr id="40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358652" y="5554569"/>
                  <a:ext cx="2757300" cy="307777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0" hangingPunct="0">
                    <a:spcBef>
                      <a:spcPct val="10000"/>
                    </a:spcBef>
                  </a:pPr>
                  <a:r>
                    <a:rPr lang="it-IT" sz="1400" dirty="0" smtClean="0">
                      <a:solidFill>
                        <a:schemeClr val="tx2"/>
                      </a:solidFill>
                      <a:latin typeface="+mn-lt"/>
                    </a:rPr>
                    <a:t>motivi </a:t>
                  </a:r>
                  <a:r>
                    <a:rPr lang="it-IT" sz="1400" dirty="0">
                      <a:solidFill>
                        <a:schemeClr val="tx2"/>
                      </a:solidFill>
                      <a:latin typeface="+mn-lt"/>
                    </a:rPr>
                    <a:t>personali</a:t>
                  </a:r>
                  <a:endParaRPr lang="it-IT" sz="1400" u="none" baseline="30000" dirty="0">
                    <a:solidFill>
                      <a:schemeClr val="tx2"/>
                    </a:solidFill>
                    <a:latin typeface="+mn-lt"/>
                  </a:endParaRPr>
                </a:p>
              </p:txBody>
            </p:sp>
          </p:grpSp>
          <p:sp>
            <p:nvSpPr>
              <p:cNvPr id="42" name="Text Box 32"/>
              <p:cNvSpPr txBox="1">
                <a:spLocks noChangeArrowheads="1"/>
              </p:cNvSpPr>
              <p:nvPr/>
            </p:nvSpPr>
            <p:spPr bwMode="auto">
              <a:xfrm>
                <a:off x="5533469" y="5949280"/>
                <a:ext cx="2278891" cy="307777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>
                  <a:spcBef>
                    <a:spcPct val="10000"/>
                  </a:spcBef>
                </a:pPr>
                <a:r>
                  <a:rPr lang="it-IT" sz="1400" dirty="0">
                    <a:solidFill>
                      <a:schemeClr val="tx2"/>
                    </a:solidFill>
                    <a:latin typeface="+mj-lt"/>
                  </a:rPr>
                  <a:t>n</a:t>
                </a:r>
                <a:r>
                  <a:rPr lang="it-IT" sz="1400" dirty="0" smtClean="0">
                    <a:solidFill>
                      <a:schemeClr val="tx2"/>
                    </a:solidFill>
                    <a:latin typeface="+mj-lt"/>
                  </a:rPr>
                  <a:t>on risponde</a:t>
                </a:r>
                <a:endParaRPr lang="it-IT" sz="1400" dirty="0">
                  <a:solidFill>
                    <a:schemeClr val="tx2"/>
                  </a:solidFill>
                  <a:latin typeface="+mj-lt"/>
                </a:endParaRPr>
              </a:p>
            </p:txBody>
          </p:sp>
          <p:sp>
            <p:nvSpPr>
              <p:cNvPr id="48" name="AutoShape 28"/>
              <p:cNvSpPr>
                <a:spLocks noChangeAspect="1" noChangeArrowheads="1"/>
              </p:cNvSpPr>
              <p:nvPr/>
            </p:nvSpPr>
            <p:spPr bwMode="auto">
              <a:xfrm>
                <a:off x="5440403" y="6065877"/>
                <a:ext cx="92574" cy="90000"/>
              </a:xfrm>
              <a:prstGeom prst="flowChartConnector">
                <a:avLst/>
              </a:prstGeom>
              <a:solidFill>
                <a:schemeClr val="bg1">
                  <a:lumMod val="75000"/>
                </a:schemeClr>
              </a:soli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eaLnBrk="0" hangingPunct="0">
                  <a:spcBef>
                    <a:spcPct val="0"/>
                  </a:spcBef>
                </a:pPr>
                <a:endParaRPr lang="en-US" sz="1400" u="none">
                  <a:solidFill>
                    <a:schemeClr val="tx2"/>
                  </a:solidFill>
                  <a:latin typeface="+mn-lt"/>
                </a:endParaRPr>
              </a:p>
            </p:txBody>
          </p:sp>
        </p:grpSp>
      </p:grpSp>
      <p:sp>
        <p:nvSpPr>
          <p:cNvPr id="3" name="Segnaposto data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AF83F2C1-00D6-4677-AB52-2D34725C4923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  <p:sp>
        <p:nvSpPr>
          <p:cNvPr id="37" name="Segnaposto testo 27"/>
          <p:cNvSpPr>
            <a:spLocks noGrp="1"/>
          </p:cNvSpPr>
          <p:nvPr>
            <p:ph type="body" sz="quarter" idx="14"/>
          </p:nvPr>
        </p:nvSpPr>
        <p:spPr>
          <a:xfrm>
            <a:off x="0" y="6045486"/>
            <a:ext cx="1116013" cy="360362"/>
          </a:xfrm>
        </p:spPr>
        <p:txBody>
          <a:bodyPr/>
          <a:lstStyle/>
          <a:p>
            <a:r>
              <a:rPr lang="it-IT" dirty="0" smtClean="0"/>
              <a:t>valori percentuali</a:t>
            </a:r>
            <a:endParaRPr lang="it-IT" dirty="0"/>
          </a:p>
        </p:txBody>
      </p:sp>
      <p:sp>
        <p:nvSpPr>
          <p:cNvPr id="35" name="Rettangolo arrotondato 34"/>
          <p:cNvSpPr/>
          <p:nvPr/>
        </p:nvSpPr>
        <p:spPr>
          <a:xfrm>
            <a:off x="1166842" y="836712"/>
            <a:ext cx="7948312" cy="13681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2"/>
                </a:solidFill>
              </a:rPr>
              <a:t>Chi </a:t>
            </a:r>
            <a:r>
              <a:rPr lang="it-IT" u="sng" dirty="0" smtClean="0">
                <a:solidFill>
                  <a:schemeClr val="tx2"/>
                </a:solidFill>
              </a:rPr>
              <a:t>non</a:t>
            </a:r>
            <a:r>
              <a:rPr lang="it-IT" dirty="0" smtClean="0">
                <a:solidFill>
                  <a:schemeClr val="tx2"/>
                </a:solidFill>
              </a:rPr>
              <a:t> prosegue gli studi con la magistrale è quindi:</a:t>
            </a:r>
            <a:r>
              <a:rPr lang="it-IT" dirty="0">
                <a:solidFill>
                  <a:schemeClr val="tx2"/>
                </a:solidFill>
              </a:rPr>
              <a:t/>
            </a:r>
            <a:br>
              <a:rPr lang="it-IT" dirty="0">
                <a:solidFill>
                  <a:schemeClr val="tx2"/>
                </a:solidFill>
              </a:rPr>
            </a:br>
            <a:r>
              <a:rPr lang="it-IT" dirty="0" smtClean="0">
                <a:solidFill>
                  <a:schemeClr val="tx2"/>
                </a:solidFill>
              </a:rPr>
              <a:t>il </a:t>
            </a:r>
            <a:r>
              <a:rPr lang="it-IT" b="1" dirty="0" smtClean="0">
                <a:solidFill>
                  <a:schemeClr val="tx2"/>
                </a:solidFill>
              </a:rPr>
              <a:t>35</a:t>
            </a:r>
            <a:r>
              <a:rPr lang="it-IT" dirty="0" smtClean="0">
                <a:solidFill>
                  <a:schemeClr val="tx2"/>
                </a:solidFill>
              </a:rPr>
              <a:t>% dei </a:t>
            </a:r>
            <a:r>
              <a:rPr lang="it-IT" dirty="0">
                <a:solidFill>
                  <a:schemeClr val="tx2"/>
                </a:solidFill>
              </a:rPr>
              <a:t>residenti in </a:t>
            </a:r>
            <a:r>
              <a:rPr lang="it-IT" dirty="0" smtClean="0">
                <a:solidFill>
                  <a:schemeClr val="tx2"/>
                </a:solidFill>
              </a:rPr>
              <a:t>Lombardia del gruppo letterario, il </a:t>
            </a:r>
            <a:r>
              <a:rPr lang="it-IT" b="1" dirty="0" smtClean="0">
                <a:solidFill>
                  <a:schemeClr val="tx2"/>
                </a:solidFill>
              </a:rPr>
              <a:t>34</a:t>
            </a:r>
            <a:r>
              <a:rPr lang="it-IT" dirty="0" smtClean="0">
                <a:solidFill>
                  <a:schemeClr val="tx2"/>
                </a:solidFill>
              </a:rPr>
              <a:t>% del totale del gruppo letterario e il </a:t>
            </a:r>
            <a:r>
              <a:rPr lang="it-IT" b="1" dirty="0" smtClean="0">
                <a:solidFill>
                  <a:schemeClr val="tx2"/>
                </a:solidFill>
              </a:rPr>
              <a:t>45</a:t>
            </a:r>
            <a:r>
              <a:rPr lang="it-IT" dirty="0" smtClean="0">
                <a:solidFill>
                  <a:schemeClr val="tx2"/>
                </a:solidFill>
              </a:rPr>
              <a:t>% del TOTALE laureati primo livello.</a:t>
            </a:r>
          </a:p>
          <a:p>
            <a:pPr algn="ctr"/>
            <a:r>
              <a:rPr lang="it-IT" sz="1200" dirty="0" smtClean="0">
                <a:solidFill>
                  <a:schemeClr val="tx2"/>
                </a:solidFill>
              </a:rPr>
              <a:t/>
            </a:r>
            <a:br>
              <a:rPr lang="it-IT" sz="1200" dirty="0" smtClean="0">
                <a:solidFill>
                  <a:schemeClr val="tx2"/>
                </a:solidFill>
              </a:rPr>
            </a:br>
            <a:r>
              <a:rPr lang="it-IT" dirty="0" smtClean="0">
                <a:solidFill>
                  <a:schemeClr val="tx2"/>
                </a:solidFill>
              </a:rPr>
              <a:t>Ma per quali ragioni non si prosegue la formazione?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1573064" y="2518296"/>
            <a:ext cx="2845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 smtClean="0">
                <a:solidFill>
                  <a:srgbClr val="422E8D"/>
                </a:solidFill>
                <a:latin typeface="+mn-lt"/>
              </a:rPr>
              <a:t>Gruppo letterario </a:t>
            </a:r>
            <a:br>
              <a:rPr lang="it-IT" sz="1600" b="1" dirty="0" smtClean="0">
                <a:solidFill>
                  <a:srgbClr val="422E8D"/>
                </a:solidFill>
                <a:latin typeface="+mn-lt"/>
              </a:rPr>
            </a:br>
            <a:r>
              <a:rPr lang="it-IT" sz="1600" b="1" dirty="0" smtClean="0">
                <a:solidFill>
                  <a:srgbClr val="422E8D"/>
                </a:solidFill>
                <a:latin typeface="+mn-lt"/>
              </a:rPr>
              <a:t>residenti in Lombardia</a:t>
            </a:r>
            <a:endParaRPr lang="it-IT" sz="1600" b="1" dirty="0">
              <a:solidFill>
                <a:srgbClr val="422E8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5038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dirty="0" smtClean="0"/>
              <a:t>Laureati di primo livello che non proseguono gli studi con </a:t>
            </a:r>
            <a:br>
              <a:rPr lang="it-IT" dirty="0" smtClean="0"/>
            </a:br>
            <a:r>
              <a:rPr lang="it-IT" dirty="0" smtClean="0"/>
              <a:t>la magistrale: tasso di occupazione a </a:t>
            </a:r>
            <a:r>
              <a:rPr lang="it-IT" u="sng" dirty="0"/>
              <a:t>un anno</a:t>
            </a:r>
            <a:r>
              <a:rPr lang="it-IT" dirty="0"/>
              <a:t> dalla laurea</a:t>
            </a:r>
            <a:endParaRPr lang="it-IT" u="sng" dirty="0"/>
          </a:p>
        </p:txBody>
      </p:sp>
      <p:sp>
        <p:nvSpPr>
          <p:cNvPr id="36" name="Segnaposto testo 3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 sz="1100" dirty="0"/>
          </a:p>
        </p:txBody>
      </p:sp>
      <p:sp>
        <p:nvSpPr>
          <p:cNvPr id="41" name="Segnaposto testo 24"/>
          <p:cNvSpPr>
            <a:spLocks noGrp="1"/>
          </p:cNvSpPr>
          <p:nvPr>
            <p:ph type="body" sz="quarter" idx="13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dirty="0"/>
              <a:t>PRIMO LIVELLO</a:t>
            </a:r>
          </a:p>
          <a:p>
            <a:r>
              <a:rPr lang="it-IT" dirty="0"/>
              <a:t>2015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AF83F2C1-00D6-4677-AB52-2D34725C4923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  <p:sp>
        <p:nvSpPr>
          <p:cNvPr id="37" name="Segnaposto testo 27"/>
          <p:cNvSpPr>
            <a:spLocks noGrp="1"/>
          </p:cNvSpPr>
          <p:nvPr>
            <p:ph type="body" sz="quarter" idx="14"/>
          </p:nvPr>
        </p:nvSpPr>
        <p:spPr>
          <a:xfrm>
            <a:off x="0" y="6045486"/>
            <a:ext cx="1116013" cy="360362"/>
          </a:xfrm>
        </p:spPr>
        <p:txBody>
          <a:bodyPr/>
          <a:lstStyle/>
          <a:p>
            <a:r>
              <a:rPr lang="it-IT" dirty="0" smtClean="0"/>
              <a:t>valori percentuali</a:t>
            </a:r>
            <a:endParaRPr lang="it-IT" dirty="0"/>
          </a:p>
        </p:txBody>
      </p:sp>
      <p:graphicFrame>
        <p:nvGraphicFramePr>
          <p:cNvPr id="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43481919"/>
              </p:ext>
            </p:extLst>
          </p:nvPr>
        </p:nvGraphicFramePr>
        <p:xfrm>
          <a:off x="1903662" y="2141375"/>
          <a:ext cx="651621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" name="Rettangolo arrotondato 42"/>
          <p:cNvSpPr/>
          <p:nvPr/>
        </p:nvSpPr>
        <p:spPr>
          <a:xfrm>
            <a:off x="1187614" y="1016212"/>
            <a:ext cx="7948312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2"/>
                </a:solidFill>
              </a:rPr>
              <a:t>Qual è il tasso di occupazione tra i laureati di primo livello </a:t>
            </a:r>
            <a:br>
              <a:rPr lang="it-IT" dirty="0" smtClean="0">
                <a:solidFill>
                  <a:schemeClr val="tx2"/>
                </a:solidFill>
              </a:rPr>
            </a:br>
            <a:r>
              <a:rPr lang="it-IT" dirty="0" smtClean="0">
                <a:solidFill>
                  <a:schemeClr val="tx2"/>
                </a:solidFill>
              </a:rPr>
              <a:t>che </a:t>
            </a:r>
            <a:r>
              <a:rPr lang="it-IT" u="sng" dirty="0" smtClean="0">
                <a:solidFill>
                  <a:schemeClr val="tx2"/>
                </a:solidFill>
              </a:rPr>
              <a:t>non</a:t>
            </a:r>
            <a:r>
              <a:rPr lang="it-IT" dirty="0" smtClean="0">
                <a:solidFill>
                  <a:schemeClr val="tx2"/>
                </a:solidFill>
              </a:rPr>
              <a:t> proseguono gli studi con la magistrale?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246536" y="2492896"/>
            <a:ext cx="2845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 smtClean="0">
                <a:solidFill>
                  <a:srgbClr val="422E8D"/>
                </a:solidFill>
                <a:latin typeface="+mn-lt"/>
              </a:rPr>
              <a:t>Gruppo letterario </a:t>
            </a:r>
            <a:br>
              <a:rPr lang="it-IT" sz="1600" b="1" dirty="0" smtClean="0">
                <a:solidFill>
                  <a:srgbClr val="422E8D"/>
                </a:solidFill>
                <a:latin typeface="+mn-lt"/>
              </a:rPr>
            </a:br>
            <a:r>
              <a:rPr lang="it-IT" sz="1600" b="1" dirty="0" smtClean="0">
                <a:solidFill>
                  <a:srgbClr val="422E8D"/>
                </a:solidFill>
                <a:latin typeface="+mn-lt"/>
              </a:rPr>
              <a:t>residenti in Lombardia</a:t>
            </a:r>
            <a:endParaRPr lang="it-IT" sz="1600" b="1" dirty="0">
              <a:solidFill>
                <a:srgbClr val="422E8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5128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contenuto 10"/>
          <p:cNvSpPr>
            <a:spLocks noGrp="1"/>
          </p:cNvSpPr>
          <p:nvPr>
            <p:ph idx="1"/>
          </p:nvPr>
        </p:nvSpPr>
        <p:spPr>
          <a:xfrm>
            <a:off x="1115616" y="908720"/>
            <a:ext cx="8028384" cy="5428580"/>
          </a:xfrm>
        </p:spPr>
        <p:txBody>
          <a:bodyPr/>
          <a:lstStyle/>
          <a:p>
            <a:r>
              <a:rPr lang="it-IT" dirty="0" smtClean="0"/>
              <a:t>Cosa osserviamo a proposito dell’occupazione dei laureati di secondo livello? Tre sono i percorsi di studio coperti dalla rilevazione, ciascuno con proprie peculiarità:</a:t>
            </a:r>
          </a:p>
          <a:p>
            <a:endParaRPr lang="it-IT" dirty="0" smtClean="0"/>
          </a:p>
          <a:p>
            <a:pPr lvl="1"/>
            <a:r>
              <a:rPr lang="it-IT" dirty="0" smtClean="0"/>
              <a:t>percorso dei magistrali biennali</a:t>
            </a:r>
          </a:p>
          <a:p>
            <a:pPr lvl="1"/>
            <a:r>
              <a:rPr lang="it-IT" dirty="0" smtClean="0"/>
              <a:t>percorso dei magistrali </a:t>
            </a:r>
            <a:r>
              <a:rPr lang="it-IT" dirty="0"/>
              <a:t>a ciclo </a:t>
            </a:r>
            <a:r>
              <a:rPr lang="it-IT" dirty="0" smtClean="0"/>
              <a:t>unico - laureati caratterizzati da un’elevata  </a:t>
            </a:r>
            <a:r>
              <a:rPr lang="it-IT" dirty="0"/>
              <a:t>prosecuzione </a:t>
            </a:r>
            <a:r>
              <a:rPr lang="it-IT" dirty="0" smtClean="0"/>
              <a:t>degli studi </a:t>
            </a:r>
            <a:r>
              <a:rPr lang="it-IT" dirty="0"/>
              <a:t>con </a:t>
            </a:r>
            <a:r>
              <a:rPr lang="it-IT" dirty="0" smtClean="0"/>
              <a:t>formazione propedeutica all’avvio  </a:t>
            </a:r>
            <a:r>
              <a:rPr lang="it-IT" dirty="0"/>
              <a:t>delle </a:t>
            </a:r>
            <a:r>
              <a:rPr lang="it-IT" dirty="0" smtClean="0"/>
              <a:t>carriere libero  </a:t>
            </a:r>
            <a:r>
              <a:rPr lang="it-IT" dirty="0"/>
              <a:t>professionali </a:t>
            </a:r>
            <a:r>
              <a:rPr lang="it-IT" dirty="0" smtClean="0"/>
              <a:t>(es. </a:t>
            </a:r>
            <a:r>
              <a:rPr lang="it-IT" dirty="0"/>
              <a:t>praticantati,  specializzazioni, </a:t>
            </a:r>
            <a:r>
              <a:rPr lang="it-IT" dirty="0" smtClean="0"/>
              <a:t>tirocini)</a:t>
            </a:r>
          </a:p>
          <a:p>
            <a:pPr lvl="1"/>
            <a:r>
              <a:rPr lang="it-IT" dirty="0" smtClean="0"/>
              <a:t>Percorso di scienze della formazione primaria - unico corso riformato in tempi molto recenti, in cui i laureati sono pochi e fortemente differenziati quanto a caratteristiche anagrafiche ed esiti occupazionali (un terzo prosegue il lavoro iniziato prima di conseguire il titolo)</a:t>
            </a:r>
            <a:endParaRPr lang="it-IT" dirty="0"/>
          </a:p>
          <a:p>
            <a:pPr lvl="1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dirty="0"/>
              <a:t>per  </a:t>
            </a:r>
            <a:r>
              <a:rPr lang="it-IT" dirty="0" smtClean="0"/>
              <a:t>pertinenza ed esigenze </a:t>
            </a:r>
            <a:r>
              <a:rPr lang="it-IT" dirty="0"/>
              <a:t>di </a:t>
            </a:r>
            <a:r>
              <a:rPr lang="it-IT" dirty="0" smtClean="0"/>
              <a:t>sintesi si </a:t>
            </a:r>
            <a:r>
              <a:rPr lang="it-IT" dirty="0"/>
              <a:t>riporta in questa sede </a:t>
            </a:r>
            <a:r>
              <a:rPr lang="it-IT" dirty="0" smtClean="0"/>
              <a:t>solo l’analisi degli esiti occupazionali dei laureati magistrali biennali</a:t>
            </a:r>
            <a:endParaRPr lang="it-IT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it-IT" dirty="0" smtClean="0"/>
              <a:t>Occupazione dei laureati di secondo livello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83F2C1-00D6-4677-AB52-2D34725C4923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19853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it-IT" dirty="0"/>
              <a:t>Tasso di occupazione</a:t>
            </a:r>
          </a:p>
        </p:txBody>
      </p:sp>
      <p:sp>
        <p:nvSpPr>
          <p:cNvPr id="24" name="Segnaposto testo 23"/>
          <p:cNvSpPr>
            <a:spLocks noGrp="1"/>
          </p:cNvSpPr>
          <p:nvPr>
            <p:ph type="body" sz="quarter" idx="13"/>
          </p:nvPr>
        </p:nvSpPr>
        <p:spPr>
          <a:xfrm>
            <a:off x="0" y="831472"/>
            <a:ext cx="1187624" cy="642891"/>
          </a:xfrm>
        </p:spPr>
        <p:txBody>
          <a:bodyPr/>
          <a:lstStyle/>
          <a:p>
            <a:r>
              <a:rPr lang="it-IT" dirty="0" smtClean="0"/>
              <a:t>MAGISTRALI biennali 2015 E 2011</a:t>
            </a:r>
          </a:p>
          <a:p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it-IT" dirty="0" smtClean="0"/>
              <a:t>valori percentuali</a:t>
            </a:r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it-IT" dirty="0" err="1"/>
              <a:t>def</a:t>
            </a:r>
            <a:r>
              <a:rPr lang="it-IT" dirty="0"/>
              <a:t>. ISTAT Forze Lavoro</a:t>
            </a:r>
          </a:p>
          <a:p>
            <a:endParaRPr lang="it-IT" dirty="0"/>
          </a:p>
        </p:txBody>
      </p:sp>
      <p:graphicFrame>
        <p:nvGraphicFramePr>
          <p:cNvPr id="2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05869842"/>
              </p:ext>
            </p:extLst>
          </p:nvPr>
        </p:nvGraphicFramePr>
        <p:xfrm>
          <a:off x="2627784" y="908720"/>
          <a:ext cx="651621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" name="Text Box 25"/>
          <p:cNvSpPr txBox="1">
            <a:spLocks noChangeArrowheads="1"/>
          </p:cNvSpPr>
          <p:nvPr/>
        </p:nvSpPr>
        <p:spPr bwMode="auto">
          <a:xfrm rot="16200000">
            <a:off x="1282076" y="1678365"/>
            <a:ext cx="1548000" cy="584775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1600" b="1" u="none" dirty="0" smtClean="0">
                <a:solidFill>
                  <a:srgbClr val="422E8D"/>
                </a:solidFill>
                <a:latin typeface="+mn-lt"/>
              </a:rPr>
              <a:t>Laureati 2015 </a:t>
            </a:r>
            <a:br>
              <a:rPr lang="it-IT" sz="1600" b="1" u="none" dirty="0" smtClean="0">
                <a:solidFill>
                  <a:srgbClr val="422E8D"/>
                </a:solidFill>
                <a:latin typeface="+mn-lt"/>
              </a:rPr>
            </a:br>
            <a:r>
              <a:rPr lang="it-IT" sz="1600" b="1" u="none" dirty="0" smtClean="0">
                <a:solidFill>
                  <a:srgbClr val="422E8D"/>
                </a:solidFill>
                <a:latin typeface="+mn-lt"/>
              </a:rPr>
              <a:t>a un anno</a:t>
            </a:r>
          </a:p>
        </p:txBody>
      </p:sp>
      <p:sp>
        <p:nvSpPr>
          <p:cNvPr id="41" name="Text Box 25"/>
          <p:cNvSpPr txBox="1">
            <a:spLocks noChangeArrowheads="1"/>
          </p:cNvSpPr>
          <p:nvPr/>
        </p:nvSpPr>
        <p:spPr bwMode="auto">
          <a:xfrm rot="16200000">
            <a:off x="1282077" y="4414669"/>
            <a:ext cx="1548000" cy="584775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1600" b="1" u="none" dirty="0" smtClean="0">
                <a:solidFill>
                  <a:srgbClr val="422E8D"/>
                </a:solidFill>
                <a:latin typeface="+mn-lt"/>
              </a:rPr>
              <a:t>Laureati 2011 </a:t>
            </a:r>
            <a:br>
              <a:rPr lang="it-IT" sz="1600" b="1" u="none" dirty="0" smtClean="0">
                <a:solidFill>
                  <a:srgbClr val="422E8D"/>
                </a:solidFill>
                <a:latin typeface="+mn-lt"/>
              </a:rPr>
            </a:br>
            <a:r>
              <a:rPr lang="it-IT" sz="1600" b="1" u="none" dirty="0" smtClean="0">
                <a:solidFill>
                  <a:srgbClr val="422E8D"/>
                </a:solidFill>
                <a:latin typeface="+mn-lt"/>
              </a:rPr>
              <a:t>a cinque anni</a:t>
            </a:r>
          </a:p>
        </p:txBody>
      </p:sp>
      <p:sp>
        <p:nvSpPr>
          <p:cNvPr id="28" name="Ovale 27"/>
          <p:cNvSpPr/>
          <p:nvPr/>
        </p:nvSpPr>
        <p:spPr>
          <a:xfrm>
            <a:off x="-117485" y="692696"/>
            <a:ext cx="1368152" cy="898936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AF83F2C1-00D6-4677-AB52-2D34725C4923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2987824" y="984920"/>
            <a:ext cx="2845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 smtClean="0">
                <a:solidFill>
                  <a:srgbClr val="422E8D"/>
                </a:solidFill>
                <a:latin typeface="+mn-lt"/>
              </a:rPr>
              <a:t>Gruppo letterario </a:t>
            </a:r>
            <a:br>
              <a:rPr lang="it-IT" sz="1600" b="1" dirty="0" smtClean="0">
                <a:solidFill>
                  <a:srgbClr val="422E8D"/>
                </a:solidFill>
                <a:latin typeface="+mn-lt"/>
              </a:rPr>
            </a:br>
            <a:r>
              <a:rPr lang="it-IT" sz="1600" b="1" dirty="0" smtClean="0">
                <a:solidFill>
                  <a:srgbClr val="422E8D"/>
                </a:solidFill>
                <a:latin typeface="+mn-lt"/>
              </a:rPr>
              <a:t>residenti in Lombardia</a:t>
            </a:r>
            <a:endParaRPr lang="it-IT" sz="1600" b="1" dirty="0">
              <a:solidFill>
                <a:srgbClr val="422E8D"/>
              </a:solidFill>
              <a:latin typeface="+mn-lt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2984449" y="3682921"/>
            <a:ext cx="2845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 smtClean="0">
                <a:solidFill>
                  <a:srgbClr val="422E8D"/>
                </a:solidFill>
                <a:latin typeface="+mn-lt"/>
              </a:rPr>
              <a:t>Gruppo letterario </a:t>
            </a:r>
            <a:br>
              <a:rPr lang="it-IT" sz="1600" b="1" dirty="0" smtClean="0">
                <a:solidFill>
                  <a:srgbClr val="422E8D"/>
                </a:solidFill>
                <a:latin typeface="+mn-lt"/>
              </a:rPr>
            </a:br>
            <a:r>
              <a:rPr lang="it-IT" sz="1600" b="1" dirty="0" smtClean="0">
                <a:solidFill>
                  <a:srgbClr val="422E8D"/>
                </a:solidFill>
                <a:latin typeface="+mn-lt"/>
              </a:rPr>
              <a:t>residenti in Lombardia</a:t>
            </a:r>
            <a:endParaRPr lang="it-IT" sz="1600" b="1" dirty="0">
              <a:solidFill>
                <a:srgbClr val="422E8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9339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15846054"/>
              </p:ext>
            </p:extLst>
          </p:nvPr>
        </p:nvGraphicFramePr>
        <p:xfrm>
          <a:off x="1619672" y="831472"/>
          <a:ext cx="7745412" cy="5219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Titolo 26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it-IT" dirty="0" smtClean="0"/>
              <a:t>Retribuzione mensile netta</a:t>
            </a:r>
            <a:endParaRPr lang="it-IT" dirty="0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 smtClean="0"/>
              <a:t>MAGISTRALI </a:t>
            </a:r>
            <a:r>
              <a:rPr lang="it-IT" dirty="0"/>
              <a:t>biennali </a:t>
            </a:r>
            <a:r>
              <a:rPr lang="it-IT" dirty="0" smtClean="0"/>
              <a:t>2015 E 2011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it-IT" dirty="0" smtClean="0"/>
              <a:t>valori medi</a:t>
            </a:r>
            <a:br>
              <a:rPr lang="it-IT" dirty="0" smtClean="0"/>
            </a:br>
            <a:r>
              <a:rPr lang="it-IT" dirty="0" smtClean="0"/>
              <a:t>in euro</a:t>
            </a:r>
          </a:p>
        </p:txBody>
      </p:sp>
      <p:sp>
        <p:nvSpPr>
          <p:cNvPr id="2" name="Segnaposto testo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 rot="16200000">
            <a:off x="1292055" y="1681881"/>
            <a:ext cx="1548000" cy="584775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1600" b="1" u="none" dirty="0" smtClean="0">
                <a:solidFill>
                  <a:schemeClr val="tx2"/>
                </a:solidFill>
                <a:latin typeface="+mn-lt"/>
              </a:rPr>
              <a:t>Laureati 2015 </a:t>
            </a:r>
            <a:br>
              <a:rPr lang="it-IT" sz="1600" b="1" u="none" dirty="0" smtClean="0">
                <a:solidFill>
                  <a:schemeClr val="tx2"/>
                </a:solidFill>
                <a:latin typeface="+mn-lt"/>
              </a:rPr>
            </a:br>
            <a:r>
              <a:rPr lang="it-IT" sz="1600" b="1" u="none" dirty="0" smtClean="0">
                <a:solidFill>
                  <a:schemeClr val="tx2"/>
                </a:solidFill>
                <a:latin typeface="+mn-lt"/>
              </a:rPr>
              <a:t>a un anno</a:t>
            </a:r>
          </a:p>
        </p:txBody>
      </p:sp>
      <p:sp>
        <p:nvSpPr>
          <p:cNvPr id="17" name="Text Box 25"/>
          <p:cNvSpPr txBox="1">
            <a:spLocks noChangeArrowheads="1"/>
          </p:cNvSpPr>
          <p:nvPr/>
        </p:nvSpPr>
        <p:spPr bwMode="auto">
          <a:xfrm rot="16200000">
            <a:off x="1323508" y="4630693"/>
            <a:ext cx="1548000" cy="584775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1600" b="1" u="none" dirty="0" smtClean="0">
                <a:solidFill>
                  <a:schemeClr val="tx2"/>
                </a:solidFill>
                <a:latin typeface="+mn-lt"/>
              </a:rPr>
              <a:t>Laureati 2011</a:t>
            </a:r>
            <a:br>
              <a:rPr lang="it-IT" sz="1600" b="1" u="none" dirty="0" smtClean="0">
                <a:solidFill>
                  <a:schemeClr val="tx2"/>
                </a:solidFill>
                <a:latin typeface="+mn-lt"/>
              </a:rPr>
            </a:br>
            <a:r>
              <a:rPr lang="it-IT" sz="1600" b="1" u="none" dirty="0" smtClean="0">
                <a:solidFill>
                  <a:schemeClr val="tx2"/>
                </a:solidFill>
                <a:latin typeface="+mn-lt"/>
              </a:rPr>
              <a:t>a cinque anni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AF83F2C1-00D6-4677-AB52-2D34725C4923}" type="slidenum">
              <a:rPr lang="it-IT" smtClean="0"/>
              <a:pPr>
                <a:defRPr/>
              </a:pPr>
              <a:t>19</a:t>
            </a:fld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2987824" y="908720"/>
            <a:ext cx="2845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 smtClean="0">
                <a:solidFill>
                  <a:srgbClr val="422E8D"/>
                </a:solidFill>
                <a:latin typeface="+mn-lt"/>
              </a:rPr>
              <a:t>Gruppo letterario </a:t>
            </a:r>
            <a:br>
              <a:rPr lang="it-IT" sz="1600" b="1" dirty="0" smtClean="0">
                <a:solidFill>
                  <a:srgbClr val="422E8D"/>
                </a:solidFill>
                <a:latin typeface="+mn-lt"/>
              </a:rPr>
            </a:br>
            <a:r>
              <a:rPr lang="it-IT" sz="1600" b="1" dirty="0" smtClean="0">
                <a:solidFill>
                  <a:srgbClr val="422E8D"/>
                </a:solidFill>
                <a:latin typeface="+mn-lt"/>
              </a:rPr>
              <a:t>residenti in Lombardia</a:t>
            </a:r>
            <a:endParaRPr lang="it-IT" sz="1600" b="1" dirty="0">
              <a:solidFill>
                <a:srgbClr val="422E8D"/>
              </a:solidFill>
              <a:latin typeface="+mn-lt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2988641" y="3810248"/>
            <a:ext cx="2845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 smtClean="0">
                <a:solidFill>
                  <a:srgbClr val="422E8D"/>
                </a:solidFill>
                <a:latin typeface="+mn-lt"/>
              </a:rPr>
              <a:t>Gruppo Letterario </a:t>
            </a:r>
            <a:br>
              <a:rPr lang="it-IT" sz="1600" b="1" dirty="0" smtClean="0">
                <a:solidFill>
                  <a:srgbClr val="422E8D"/>
                </a:solidFill>
                <a:latin typeface="+mn-lt"/>
              </a:rPr>
            </a:br>
            <a:r>
              <a:rPr lang="it-IT" sz="1600" b="1" dirty="0" smtClean="0">
                <a:solidFill>
                  <a:srgbClr val="422E8D"/>
                </a:solidFill>
                <a:latin typeface="+mn-lt"/>
              </a:rPr>
              <a:t>residenti in Lombardia</a:t>
            </a:r>
            <a:endParaRPr lang="it-IT" sz="1600" b="1" dirty="0">
              <a:solidFill>
                <a:srgbClr val="422E8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6823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23850" y="-27383"/>
            <a:ext cx="8496300" cy="576063"/>
          </a:xfrm>
        </p:spPr>
        <p:txBody>
          <a:bodyPr/>
          <a:lstStyle/>
          <a:p>
            <a:pPr marL="342900" indent="-342900" algn="ctr"/>
            <a:r>
              <a:rPr lang="it-IT" sz="3200" b="1" dirty="0" smtClean="0">
                <a:solidFill>
                  <a:schemeClr val="tx2"/>
                </a:solidFill>
              </a:rPr>
              <a:t>Indice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583264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it-IT" b="1" dirty="0" smtClean="0"/>
              <a:t> Quesiti di fondo - parliamo della </a:t>
            </a:r>
            <a:r>
              <a:rPr lang="it-IT" b="1" dirty="0" err="1" smtClean="0"/>
              <a:t>baseline</a:t>
            </a:r>
            <a:r>
              <a:rPr lang="it-IT" b="1" dirty="0" smtClean="0"/>
              <a:t> sui laureati nel Gruppo letterario e sui dottori di ricerca in Scienze umane</a:t>
            </a:r>
          </a:p>
          <a:p>
            <a:pPr>
              <a:buNone/>
            </a:pPr>
            <a:endParaRPr lang="it-IT" b="1" dirty="0" smtClean="0"/>
          </a:p>
          <a:p>
            <a:pPr>
              <a:buFont typeface="Wingdings" pitchFamily="2" charset="2"/>
              <a:buChar char="v"/>
            </a:pPr>
            <a:r>
              <a:rPr lang="it-IT" b="1" dirty="0" smtClean="0"/>
              <a:t> Caratteri emergenti dalla </a:t>
            </a:r>
            <a:r>
              <a:rPr lang="it-IT" b="1" dirty="0" smtClean="0">
                <a:solidFill>
                  <a:srgbClr val="422E8D"/>
                </a:solidFill>
              </a:rPr>
              <a:t>XIX Indagine sul profilo dei laureati</a:t>
            </a:r>
            <a:endParaRPr lang="it-IT" b="1" dirty="0" smtClean="0"/>
          </a:p>
          <a:p>
            <a:pPr>
              <a:buNone/>
            </a:pPr>
            <a:endParaRPr lang="it-IT" b="1" dirty="0" smtClean="0"/>
          </a:p>
          <a:p>
            <a:pPr>
              <a:buFont typeface="Wingdings" pitchFamily="2" charset="2"/>
              <a:buChar char="v"/>
            </a:pPr>
            <a:r>
              <a:rPr lang="it-IT" b="1" dirty="0" smtClean="0"/>
              <a:t>Caratteri emergenti dalla </a:t>
            </a:r>
            <a:r>
              <a:rPr lang="it-IT" b="1" dirty="0" smtClean="0">
                <a:solidFill>
                  <a:srgbClr val="422E8D"/>
                </a:solidFill>
              </a:rPr>
              <a:t>XIX Indagine sulla condizione occupazionale dei laureati</a:t>
            </a:r>
            <a:endParaRPr lang="it-IT" b="1" dirty="0" smtClean="0">
              <a:cs typeface="Arial" charset="0"/>
            </a:endParaRPr>
          </a:p>
          <a:p>
            <a:pPr>
              <a:buNone/>
            </a:pPr>
            <a:endParaRPr lang="it-IT" sz="2800" b="1" dirty="0" smtClean="0">
              <a:cs typeface="Arial" charset="0"/>
            </a:endParaRPr>
          </a:p>
          <a:p>
            <a:pPr marL="342000" indent="-342000">
              <a:spcBef>
                <a:spcPts val="24"/>
              </a:spcBef>
              <a:buFont typeface="Wingdings" pitchFamily="2" charset="2"/>
              <a:buChar char="v"/>
            </a:pPr>
            <a:r>
              <a:rPr lang="it-IT" b="1" dirty="0" smtClean="0">
                <a:cs typeface="Arial" charset="0"/>
              </a:rPr>
              <a:t> </a:t>
            </a:r>
            <a:r>
              <a:rPr lang="it-IT" b="1" dirty="0" smtClean="0"/>
              <a:t>Caratteri emergenti dalle indagini sui dottori di ricerca 2016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82216717"/>
              </p:ext>
            </p:extLst>
          </p:nvPr>
        </p:nvGraphicFramePr>
        <p:xfrm>
          <a:off x="1907704" y="764704"/>
          <a:ext cx="756084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8" name="Titolo 47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it-IT" dirty="0" err="1" smtClean="0"/>
              <a:t>Efficacia</a:t>
            </a:r>
            <a:r>
              <a:rPr lang="it-IT" baseline="30000" dirty="0" err="1" smtClean="0"/>
              <a:t>*</a:t>
            </a:r>
            <a:r>
              <a:rPr lang="it-IT" dirty="0" smtClean="0"/>
              <a:t> della laurea</a:t>
            </a:r>
            <a:endParaRPr lang="it-IT" dirty="0"/>
          </a:p>
        </p:txBody>
      </p:sp>
      <p:sp>
        <p:nvSpPr>
          <p:cNvPr id="51" name="Segnaposto testo 5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 smtClean="0"/>
              <a:t>MAGISTRALI </a:t>
            </a:r>
            <a:r>
              <a:rPr lang="it-IT" dirty="0"/>
              <a:t>biennali </a:t>
            </a:r>
            <a:r>
              <a:rPr lang="it-IT" dirty="0" smtClean="0"/>
              <a:t>2015 E 2011</a:t>
            </a:r>
          </a:p>
        </p:txBody>
      </p:sp>
      <p:sp>
        <p:nvSpPr>
          <p:cNvPr id="28" name="Segnaposto testo 2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it-IT" dirty="0" smtClean="0"/>
              <a:t>valori percentuali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it-IT" baseline="30000" dirty="0"/>
              <a:t>*</a:t>
            </a:r>
            <a:r>
              <a:rPr lang="it-IT" dirty="0"/>
              <a:t>combina </a:t>
            </a:r>
            <a:r>
              <a:rPr lang="it-IT" b="1" dirty="0"/>
              <a:t>richiesta </a:t>
            </a:r>
            <a:br>
              <a:rPr lang="it-IT" b="1" dirty="0"/>
            </a:br>
            <a:r>
              <a:rPr lang="it-IT" b="1" dirty="0"/>
              <a:t>della laurea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>e </a:t>
            </a:r>
            <a:r>
              <a:rPr lang="it-IT" b="1" dirty="0"/>
              <a:t>uso delle </a:t>
            </a:r>
            <a:br>
              <a:rPr lang="it-IT" b="1" dirty="0"/>
            </a:br>
            <a:r>
              <a:rPr lang="it-IT" b="1" dirty="0"/>
              <a:t>competenze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>acquisite</a:t>
            </a:r>
            <a:br>
              <a:rPr lang="it-IT" dirty="0"/>
            </a:br>
            <a:r>
              <a:rPr lang="it-IT" dirty="0"/>
              <a:t>all’università</a:t>
            </a:r>
          </a:p>
          <a:p>
            <a:endParaRPr lang="it-IT" dirty="0"/>
          </a:p>
        </p:txBody>
      </p:sp>
      <p:grpSp>
        <p:nvGrpSpPr>
          <p:cNvPr id="2" name="Gruppo 35"/>
          <p:cNvGrpSpPr/>
          <p:nvPr/>
        </p:nvGrpSpPr>
        <p:grpSpPr>
          <a:xfrm>
            <a:off x="1215332" y="5661246"/>
            <a:ext cx="2171701" cy="783063"/>
            <a:chOff x="1463676" y="6119398"/>
            <a:chExt cx="2171701" cy="783063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463676" y="6119398"/>
              <a:ext cx="2171701" cy="307976"/>
              <a:chOff x="922" y="3521"/>
              <a:chExt cx="1368" cy="194"/>
            </a:xfrm>
          </p:grpSpPr>
          <p:sp>
            <p:nvSpPr>
              <p:cNvPr id="43" name="Text Box 6"/>
              <p:cNvSpPr txBox="1">
                <a:spLocks noChangeArrowheads="1"/>
              </p:cNvSpPr>
              <p:nvPr/>
            </p:nvSpPr>
            <p:spPr bwMode="auto">
              <a:xfrm>
                <a:off x="983" y="3521"/>
                <a:ext cx="1307" cy="194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l" eaLnBrk="0" hangingPunct="0">
                  <a:spcBef>
                    <a:spcPct val="10000"/>
                  </a:spcBef>
                </a:pPr>
                <a:r>
                  <a:rPr lang="it-IT" sz="1400" u="none" dirty="0">
                    <a:solidFill>
                      <a:schemeClr val="tx2"/>
                    </a:solidFill>
                    <a:latin typeface="+mn-lt"/>
                  </a:rPr>
                  <a:t>molto </a:t>
                </a:r>
                <a:r>
                  <a:rPr lang="it-IT" sz="1400" u="none" dirty="0" err="1" smtClean="0">
                    <a:solidFill>
                      <a:schemeClr val="tx2"/>
                    </a:solidFill>
                    <a:latin typeface="+mn-lt"/>
                  </a:rPr>
                  <a:t>eff</a:t>
                </a:r>
                <a:r>
                  <a:rPr lang="it-IT" sz="1400" u="none" dirty="0" smtClean="0">
                    <a:solidFill>
                      <a:schemeClr val="tx2"/>
                    </a:solidFill>
                    <a:latin typeface="+mn-lt"/>
                  </a:rPr>
                  <a:t>./efficace</a:t>
                </a:r>
                <a:endParaRPr lang="it-IT" sz="1400" u="none" dirty="0">
                  <a:solidFill>
                    <a:schemeClr val="tx2"/>
                  </a:solidFill>
                  <a:latin typeface="+mn-lt"/>
                </a:endParaRPr>
              </a:p>
            </p:txBody>
          </p:sp>
          <p:sp>
            <p:nvSpPr>
              <p:cNvPr id="52" name="AutoShape 7"/>
              <p:cNvSpPr>
                <a:spLocks noChangeAspect="1" noChangeArrowheads="1"/>
              </p:cNvSpPr>
              <p:nvPr/>
            </p:nvSpPr>
            <p:spPr bwMode="auto">
              <a:xfrm>
                <a:off x="922" y="3588"/>
                <a:ext cx="57" cy="57"/>
              </a:xfrm>
              <a:prstGeom prst="flowChartConnector">
                <a:avLst/>
              </a:pr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>
                      <a:alpha val="80000"/>
                    </a:srgbClr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eaLnBrk="0" hangingPunct="0">
                  <a:spcBef>
                    <a:spcPct val="0"/>
                  </a:spcBef>
                </a:pPr>
                <a:endParaRPr lang="en-US" sz="1400" u="none">
                  <a:solidFill>
                    <a:schemeClr val="tx2"/>
                  </a:solidFill>
                  <a:latin typeface="+mn-lt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1463676" y="6356941"/>
              <a:ext cx="2171701" cy="307976"/>
              <a:chOff x="922" y="3747"/>
              <a:chExt cx="1368" cy="194"/>
            </a:xfrm>
          </p:grpSpPr>
          <p:sp>
            <p:nvSpPr>
              <p:cNvPr id="41" name="Text Box 9"/>
              <p:cNvSpPr txBox="1">
                <a:spLocks noChangeArrowheads="1"/>
              </p:cNvSpPr>
              <p:nvPr/>
            </p:nvSpPr>
            <p:spPr bwMode="auto">
              <a:xfrm>
                <a:off x="983" y="3747"/>
                <a:ext cx="1307" cy="194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l" eaLnBrk="0" hangingPunct="0">
                  <a:spcBef>
                    <a:spcPct val="10000"/>
                  </a:spcBef>
                </a:pPr>
                <a:r>
                  <a:rPr lang="it-IT" sz="1400" u="none" dirty="0" err="1">
                    <a:solidFill>
                      <a:schemeClr val="tx2"/>
                    </a:solidFill>
                    <a:latin typeface="+mn-lt"/>
                  </a:rPr>
                  <a:t>abb</a:t>
                </a:r>
                <a:r>
                  <a:rPr lang="it-IT" sz="1400" u="none" dirty="0">
                    <a:solidFill>
                      <a:schemeClr val="tx2"/>
                    </a:solidFill>
                    <a:latin typeface="+mn-lt"/>
                  </a:rPr>
                  <a:t>. efficace</a:t>
                </a:r>
              </a:p>
            </p:txBody>
          </p:sp>
          <p:sp>
            <p:nvSpPr>
              <p:cNvPr id="42" name="AutoShape 10"/>
              <p:cNvSpPr>
                <a:spLocks noChangeAspect="1" noChangeArrowheads="1"/>
              </p:cNvSpPr>
              <p:nvPr/>
            </p:nvSpPr>
            <p:spPr bwMode="auto">
              <a:xfrm>
                <a:off x="922" y="3814"/>
                <a:ext cx="57" cy="57"/>
              </a:xfrm>
              <a:prstGeom prst="flowChartConnector">
                <a:avLst/>
              </a:prstGeom>
              <a:gradFill rotWithShape="1">
                <a:gsLst>
                  <a:gs pos="0">
                    <a:srgbClr val="00FF00">
                      <a:gamma/>
                      <a:shade val="46275"/>
                      <a:invGamma/>
                    </a:srgbClr>
                  </a:gs>
                  <a:gs pos="5000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eaLnBrk="0" hangingPunct="0">
                  <a:spcBef>
                    <a:spcPct val="0"/>
                  </a:spcBef>
                </a:pPr>
                <a:endParaRPr lang="en-US" sz="1400" u="none">
                  <a:solidFill>
                    <a:schemeClr val="tx2"/>
                  </a:solidFill>
                  <a:latin typeface="+mn-lt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1463676" y="6594485"/>
              <a:ext cx="2171701" cy="307976"/>
              <a:chOff x="922" y="3974"/>
              <a:chExt cx="1368" cy="194"/>
            </a:xfrm>
          </p:grpSpPr>
          <p:sp>
            <p:nvSpPr>
              <p:cNvPr id="39" name="Text Box 12"/>
              <p:cNvSpPr txBox="1">
                <a:spLocks noChangeArrowheads="1"/>
              </p:cNvSpPr>
              <p:nvPr/>
            </p:nvSpPr>
            <p:spPr bwMode="auto">
              <a:xfrm>
                <a:off x="983" y="3974"/>
                <a:ext cx="1307" cy="194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l" eaLnBrk="0" hangingPunct="0">
                  <a:spcBef>
                    <a:spcPct val="10000"/>
                  </a:spcBef>
                </a:pPr>
                <a:r>
                  <a:rPr lang="it-IT" sz="1400" u="none" dirty="0">
                    <a:solidFill>
                      <a:schemeClr val="tx2"/>
                    </a:solidFill>
                    <a:latin typeface="+mn-lt"/>
                  </a:rPr>
                  <a:t>poco/per nulla </a:t>
                </a:r>
                <a:r>
                  <a:rPr lang="it-IT" sz="1400" u="none" dirty="0" err="1">
                    <a:solidFill>
                      <a:schemeClr val="tx2"/>
                    </a:solidFill>
                    <a:latin typeface="+mn-lt"/>
                  </a:rPr>
                  <a:t>eff</a:t>
                </a:r>
                <a:r>
                  <a:rPr lang="it-IT" sz="1400" u="none" dirty="0">
                    <a:solidFill>
                      <a:schemeClr val="tx2"/>
                    </a:solidFill>
                    <a:latin typeface="+mn-lt"/>
                  </a:rPr>
                  <a:t>.</a:t>
                </a:r>
              </a:p>
            </p:txBody>
          </p:sp>
          <p:sp>
            <p:nvSpPr>
              <p:cNvPr id="40" name="AutoShape 13"/>
              <p:cNvSpPr>
                <a:spLocks noChangeAspect="1" noChangeArrowheads="1"/>
              </p:cNvSpPr>
              <p:nvPr/>
            </p:nvSpPr>
            <p:spPr bwMode="auto">
              <a:xfrm>
                <a:off x="922" y="4041"/>
                <a:ext cx="57" cy="57"/>
              </a:xfrm>
              <a:prstGeom prst="flowChartConnector">
                <a:avLst/>
              </a:prstGeom>
              <a:gradFill rotWithShape="1">
                <a:gsLst>
                  <a:gs pos="0">
                    <a:srgbClr val="FF6600">
                      <a:gamma/>
                      <a:shade val="46275"/>
                      <a:invGamma/>
                    </a:srgbClr>
                  </a:gs>
                  <a:gs pos="5000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eaLnBrk="0" hangingPunct="0">
                  <a:spcBef>
                    <a:spcPct val="0"/>
                  </a:spcBef>
                </a:pPr>
                <a:endParaRPr lang="en-US" sz="1400" u="none">
                  <a:solidFill>
                    <a:schemeClr val="tx2"/>
                  </a:solidFill>
                  <a:latin typeface="+mn-lt"/>
                </a:endParaRPr>
              </a:p>
            </p:txBody>
          </p:sp>
        </p:grpSp>
      </p:grpSp>
      <p:sp>
        <p:nvSpPr>
          <p:cNvPr id="35" name="Text Box 25"/>
          <p:cNvSpPr txBox="1">
            <a:spLocks noChangeArrowheads="1"/>
          </p:cNvSpPr>
          <p:nvPr/>
        </p:nvSpPr>
        <p:spPr bwMode="auto">
          <a:xfrm rot="16200000">
            <a:off x="1138060" y="1726926"/>
            <a:ext cx="1548000" cy="584775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1600" b="1" u="none" dirty="0" smtClean="0">
                <a:solidFill>
                  <a:schemeClr val="tx2"/>
                </a:solidFill>
                <a:latin typeface="+mn-lt"/>
              </a:rPr>
              <a:t>Laureati 2015 </a:t>
            </a:r>
            <a:br>
              <a:rPr lang="it-IT" sz="1600" b="1" u="none" dirty="0" smtClean="0">
                <a:solidFill>
                  <a:schemeClr val="tx2"/>
                </a:solidFill>
                <a:latin typeface="+mn-lt"/>
              </a:rPr>
            </a:br>
            <a:r>
              <a:rPr lang="it-IT" sz="1600" b="1" u="none" dirty="0" smtClean="0">
                <a:solidFill>
                  <a:schemeClr val="tx2"/>
                </a:solidFill>
                <a:latin typeface="+mn-lt"/>
              </a:rPr>
              <a:t>a un anno</a:t>
            </a:r>
          </a:p>
        </p:txBody>
      </p:sp>
      <p:sp>
        <p:nvSpPr>
          <p:cNvPr id="45" name="Text Box 25"/>
          <p:cNvSpPr txBox="1">
            <a:spLocks noChangeArrowheads="1"/>
          </p:cNvSpPr>
          <p:nvPr/>
        </p:nvSpPr>
        <p:spPr bwMode="auto">
          <a:xfrm rot="16200000">
            <a:off x="1138061" y="4306828"/>
            <a:ext cx="1548000" cy="584775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1600" b="1" u="none" dirty="0" smtClean="0">
                <a:solidFill>
                  <a:schemeClr val="tx2"/>
                </a:solidFill>
                <a:latin typeface="+mn-lt"/>
              </a:rPr>
              <a:t>Laureati 2011 </a:t>
            </a:r>
            <a:br>
              <a:rPr lang="it-IT" sz="1600" b="1" u="none" dirty="0" smtClean="0">
                <a:solidFill>
                  <a:schemeClr val="tx2"/>
                </a:solidFill>
                <a:latin typeface="+mn-lt"/>
              </a:rPr>
            </a:br>
            <a:r>
              <a:rPr lang="it-IT" sz="1600" b="1" u="none" dirty="0" smtClean="0">
                <a:solidFill>
                  <a:schemeClr val="tx2"/>
                </a:solidFill>
                <a:latin typeface="+mn-lt"/>
              </a:rPr>
              <a:t>a cinque anni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AF83F2C1-00D6-4677-AB52-2D34725C4923}" type="slidenum">
              <a:rPr lang="it-IT" smtClean="0"/>
              <a:pPr>
                <a:defRPr/>
              </a:pPr>
              <a:t>20</a:t>
            </a:fld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2712492" y="1044025"/>
            <a:ext cx="2845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 smtClean="0">
                <a:solidFill>
                  <a:srgbClr val="422E8D"/>
                </a:solidFill>
                <a:latin typeface="+mn-lt"/>
              </a:rPr>
              <a:t>Gruppo letterario </a:t>
            </a:r>
            <a:br>
              <a:rPr lang="it-IT" sz="1600" b="1" dirty="0" smtClean="0">
                <a:solidFill>
                  <a:srgbClr val="422E8D"/>
                </a:solidFill>
                <a:latin typeface="+mn-lt"/>
              </a:rPr>
            </a:br>
            <a:r>
              <a:rPr lang="it-IT" sz="1600" b="1" dirty="0" smtClean="0">
                <a:solidFill>
                  <a:srgbClr val="422E8D"/>
                </a:solidFill>
                <a:latin typeface="+mn-lt"/>
              </a:rPr>
              <a:t>residenti in Lombardia</a:t>
            </a:r>
            <a:endParaRPr lang="it-IT" sz="1600" b="1" dirty="0">
              <a:solidFill>
                <a:srgbClr val="422E8D"/>
              </a:solidFill>
              <a:latin typeface="+mn-lt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2713309" y="3598213"/>
            <a:ext cx="2845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 smtClean="0">
                <a:solidFill>
                  <a:srgbClr val="422E8D"/>
                </a:solidFill>
                <a:latin typeface="+mn-lt"/>
              </a:rPr>
              <a:t>Gruppo Letterario </a:t>
            </a:r>
            <a:br>
              <a:rPr lang="it-IT" sz="1600" b="1" dirty="0" smtClean="0">
                <a:solidFill>
                  <a:srgbClr val="422E8D"/>
                </a:solidFill>
                <a:latin typeface="+mn-lt"/>
              </a:rPr>
            </a:br>
            <a:r>
              <a:rPr lang="it-IT" sz="1600" b="1" dirty="0" smtClean="0">
                <a:solidFill>
                  <a:srgbClr val="422E8D"/>
                </a:solidFill>
                <a:latin typeface="+mn-lt"/>
              </a:rPr>
              <a:t>residenti in Lombardia</a:t>
            </a:r>
            <a:endParaRPr lang="it-IT" sz="1600" b="1" dirty="0">
              <a:solidFill>
                <a:srgbClr val="422E8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9244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Occupati a </a:t>
            </a:r>
            <a:r>
              <a:rPr lang="it-IT" u="sng" dirty="0" smtClean="0"/>
              <a:t>cinque anni</a:t>
            </a:r>
            <a:r>
              <a:rPr lang="it-IT" dirty="0" smtClean="0"/>
              <a:t>: ramo di attività economica dell’azienda </a:t>
            </a:r>
            <a:br>
              <a:rPr lang="it-IT" dirty="0" smtClean="0"/>
            </a:br>
            <a:r>
              <a:rPr lang="it-IT" dirty="0"/>
              <a:t>e</a:t>
            </a:r>
            <a:r>
              <a:rPr lang="it-IT" dirty="0" smtClean="0"/>
              <a:t> area geografica della sede di lavoro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 smtClean="0"/>
              <a:t>MAGISTRALI</a:t>
            </a:r>
            <a:r>
              <a:rPr lang="it-IT" dirty="0"/>
              <a:t> BIENNALI</a:t>
            </a:r>
            <a:r>
              <a:rPr lang="it-IT" dirty="0" smtClean="0"/>
              <a:t> 2011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65539285"/>
              </p:ext>
            </p:extLst>
          </p:nvPr>
        </p:nvGraphicFramePr>
        <p:xfrm>
          <a:off x="1115615" y="692696"/>
          <a:ext cx="7735643" cy="2150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" name="Rettangolo arrotondato 29"/>
          <p:cNvSpPr/>
          <p:nvPr/>
        </p:nvSpPr>
        <p:spPr>
          <a:xfrm>
            <a:off x="1221699" y="3134970"/>
            <a:ext cx="3629484" cy="334579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t-IT" b="1" dirty="0" smtClean="0">
                <a:solidFill>
                  <a:schemeClr val="tx2"/>
                </a:solidFill>
              </a:rPr>
              <a:t>Gruppo letterario </a:t>
            </a:r>
            <a:endParaRPr lang="it-IT" b="1" dirty="0">
              <a:solidFill>
                <a:schemeClr val="tx2"/>
              </a:solidFill>
            </a:endParaRPr>
          </a:p>
          <a:p>
            <a:r>
              <a:rPr lang="it-IT" b="1" dirty="0" smtClean="0">
                <a:solidFill>
                  <a:schemeClr val="tx2"/>
                </a:solidFill>
              </a:rPr>
              <a:t>residenti in Lombardia:</a:t>
            </a:r>
          </a:p>
          <a:p>
            <a:endParaRPr lang="it-IT" dirty="0" smtClean="0">
              <a:solidFill>
                <a:schemeClr val="tx2"/>
              </a:solidFill>
            </a:endParaRPr>
          </a:p>
          <a:p>
            <a:r>
              <a:rPr lang="it-IT" sz="1600" dirty="0" smtClean="0">
                <a:solidFill>
                  <a:schemeClr val="tx2"/>
                </a:solidFill>
              </a:rPr>
              <a:t>35</a:t>
            </a:r>
            <a:r>
              <a:rPr lang="it-IT" sz="1600" dirty="0">
                <a:solidFill>
                  <a:schemeClr val="tx2"/>
                </a:solidFill>
              </a:rPr>
              <a:t>% Istruzione e </a:t>
            </a:r>
            <a:r>
              <a:rPr lang="it-IT" sz="1600" dirty="0" smtClean="0">
                <a:solidFill>
                  <a:schemeClr val="tx2"/>
                </a:solidFill>
              </a:rPr>
              <a:t>ricerca</a:t>
            </a:r>
          </a:p>
          <a:p>
            <a:endParaRPr lang="it-IT" sz="1600" dirty="0">
              <a:solidFill>
                <a:schemeClr val="tx2"/>
              </a:solidFill>
            </a:endParaRPr>
          </a:p>
          <a:p>
            <a:r>
              <a:rPr lang="it-IT" sz="1600" dirty="0" smtClean="0">
                <a:solidFill>
                  <a:schemeClr val="tx2"/>
                </a:solidFill>
              </a:rPr>
              <a:t>14% Servizi ricreativi, culturali </a:t>
            </a:r>
          </a:p>
          <a:p>
            <a:r>
              <a:rPr lang="it-IT" sz="1600" dirty="0" smtClean="0">
                <a:solidFill>
                  <a:schemeClr val="tx2"/>
                </a:solidFill>
              </a:rPr>
              <a:t>e sportivi</a:t>
            </a:r>
          </a:p>
          <a:p>
            <a:endParaRPr lang="it-IT" sz="1600" dirty="0" smtClean="0">
              <a:solidFill>
                <a:schemeClr val="tx2"/>
              </a:solidFill>
            </a:endParaRPr>
          </a:p>
          <a:p>
            <a:r>
              <a:rPr lang="it-IT" sz="1600" dirty="0" smtClean="0">
                <a:solidFill>
                  <a:schemeClr val="tx2"/>
                </a:solidFill>
              </a:rPr>
              <a:t>10% Commercio</a:t>
            </a:r>
          </a:p>
          <a:p>
            <a:endParaRPr lang="it-IT" sz="1600" dirty="0">
              <a:solidFill>
                <a:schemeClr val="tx2"/>
              </a:solidFill>
            </a:endParaRPr>
          </a:p>
          <a:p>
            <a:r>
              <a:rPr lang="it-IT" sz="1600" dirty="0" smtClean="0">
                <a:solidFill>
                  <a:schemeClr val="tx2"/>
                </a:solidFill>
              </a:rPr>
              <a:t>7% Pubblicità, comunicazioni e telecomunicazioni</a:t>
            </a:r>
          </a:p>
          <a:p>
            <a:endParaRPr lang="it-IT" b="1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b="1" dirty="0">
              <a:solidFill>
                <a:schemeClr val="tx2"/>
              </a:solidFill>
            </a:endParaRPr>
          </a:p>
        </p:txBody>
      </p:sp>
      <p:grpSp>
        <p:nvGrpSpPr>
          <p:cNvPr id="13" name="Gruppo 12"/>
          <p:cNvGrpSpPr/>
          <p:nvPr/>
        </p:nvGrpSpPr>
        <p:grpSpPr>
          <a:xfrm>
            <a:off x="4780971" y="2789160"/>
            <a:ext cx="4327533" cy="279800"/>
            <a:chOff x="4864398" y="2780926"/>
            <a:chExt cx="4327533" cy="307779"/>
          </a:xfrm>
        </p:grpSpPr>
        <p:grpSp>
          <p:nvGrpSpPr>
            <p:cNvPr id="2" name="Gruppo 1"/>
            <p:cNvGrpSpPr/>
            <p:nvPr/>
          </p:nvGrpSpPr>
          <p:grpSpPr>
            <a:xfrm>
              <a:off x="4864398" y="2780928"/>
              <a:ext cx="3163986" cy="307777"/>
              <a:chOff x="1336006" y="5805264"/>
              <a:chExt cx="3163986" cy="307777"/>
            </a:xfrm>
          </p:grpSpPr>
          <p:sp>
            <p:nvSpPr>
              <p:cNvPr id="24" name="AutoShape 25"/>
              <p:cNvSpPr>
                <a:spLocks noChangeAspect="1" noChangeArrowheads="1"/>
              </p:cNvSpPr>
              <p:nvPr/>
            </p:nvSpPr>
            <p:spPr bwMode="auto">
              <a:xfrm>
                <a:off x="2483768" y="5937433"/>
                <a:ext cx="90000" cy="90000"/>
              </a:xfrm>
              <a:prstGeom prst="flowChartConnector">
                <a:avLst/>
              </a:prstGeom>
              <a:gradFill rotWithShape="1">
                <a:gsLst>
                  <a:gs pos="0">
                    <a:srgbClr val="002060"/>
                  </a:gs>
                  <a:gs pos="100000">
                    <a:srgbClr val="0070C0"/>
                  </a:gs>
                </a:gsLst>
                <a:lin ang="5400000" scaled="1"/>
              </a:gra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eaLnBrk="0" hangingPunct="0">
                  <a:spcBef>
                    <a:spcPct val="0"/>
                  </a:spcBef>
                </a:pPr>
                <a:endParaRPr lang="en-US" sz="1400" u="none">
                  <a:solidFill>
                    <a:schemeClr val="tx2"/>
                  </a:solidFill>
                  <a:latin typeface="+mn-lt"/>
                </a:endParaRPr>
              </a:p>
            </p:txBody>
          </p:sp>
          <p:sp>
            <p:nvSpPr>
              <p:cNvPr id="25" name="AutoShape 25"/>
              <p:cNvSpPr>
                <a:spLocks noChangeAspect="1" noChangeArrowheads="1"/>
              </p:cNvSpPr>
              <p:nvPr/>
            </p:nvSpPr>
            <p:spPr bwMode="auto">
              <a:xfrm>
                <a:off x="1336006" y="5937433"/>
                <a:ext cx="90000" cy="90000"/>
              </a:xfrm>
              <a:prstGeom prst="flowChartConnector">
                <a:avLst/>
              </a:prstGeom>
              <a:gradFill rotWithShape="1">
                <a:gsLst>
                  <a:gs pos="0">
                    <a:srgbClr val="00B050"/>
                  </a:gs>
                  <a:gs pos="100000">
                    <a:srgbClr val="92D050"/>
                  </a:gs>
                </a:gsLst>
                <a:lin ang="5400000" scaled="1"/>
              </a:gra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eaLnBrk="0" hangingPunct="0">
                  <a:spcBef>
                    <a:spcPct val="0"/>
                  </a:spcBef>
                </a:pPr>
                <a:endParaRPr lang="en-US" sz="1400" u="none">
                  <a:solidFill>
                    <a:schemeClr val="tx2"/>
                  </a:solidFill>
                  <a:latin typeface="+mn-lt"/>
                </a:endParaRPr>
              </a:p>
            </p:txBody>
          </p:sp>
          <p:sp>
            <p:nvSpPr>
              <p:cNvPr id="26" name="Text Box 26"/>
              <p:cNvSpPr txBox="1">
                <a:spLocks noChangeArrowheads="1"/>
              </p:cNvSpPr>
              <p:nvPr/>
            </p:nvSpPr>
            <p:spPr bwMode="auto">
              <a:xfrm>
                <a:off x="1432843" y="5805264"/>
                <a:ext cx="1125116" cy="307777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 algn="l" eaLnBrk="0" hangingPunct="0">
                  <a:spcBef>
                    <a:spcPct val="10000"/>
                  </a:spcBef>
                </a:pPr>
                <a:r>
                  <a:rPr lang="it-IT" sz="1400" dirty="0" smtClean="0">
                    <a:solidFill>
                      <a:schemeClr val="tx2"/>
                    </a:solidFill>
                    <a:latin typeface="+mn-lt"/>
                  </a:rPr>
                  <a:t>agricoltura</a:t>
                </a:r>
                <a:endParaRPr lang="it-IT" sz="1400" u="none" baseline="30000" dirty="0">
                  <a:solidFill>
                    <a:schemeClr val="tx2"/>
                  </a:solidFill>
                  <a:latin typeface="+mn-lt"/>
                </a:endParaRPr>
              </a:p>
            </p:txBody>
          </p:sp>
          <p:sp>
            <p:nvSpPr>
              <p:cNvPr id="27" name="Text Box 26"/>
              <p:cNvSpPr txBox="1">
                <a:spLocks noChangeArrowheads="1"/>
              </p:cNvSpPr>
              <p:nvPr/>
            </p:nvSpPr>
            <p:spPr bwMode="auto">
              <a:xfrm>
                <a:off x="2582788" y="5805264"/>
                <a:ext cx="1053108" cy="307777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 algn="l" eaLnBrk="0" hangingPunct="0">
                  <a:spcBef>
                    <a:spcPct val="10000"/>
                  </a:spcBef>
                </a:pPr>
                <a:r>
                  <a:rPr lang="it-IT" sz="1400" dirty="0" smtClean="0">
                    <a:solidFill>
                      <a:schemeClr val="tx2"/>
                    </a:solidFill>
                    <a:latin typeface="+mn-lt"/>
                  </a:rPr>
                  <a:t>industria</a:t>
                </a:r>
                <a:endParaRPr lang="it-IT" sz="1400" u="none" baseline="30000" dirty="0">
                  <a:solidFill>
                    <a:schemeClr val="tx2"/>
                  </a:solidFill>
                  <a:latin typeface="+mn-lt"/>
                </a:endParaRPr>
              </a:p>
            </p:txBody>
          </p:sp>
          <p:sp>
            <p:nvSpPr>
              <p:cNvPr id="28" name="AutoShape 25"/>
              <p:cNvSpPr>
                <a:spLocks noChangeAspect="1" noChangeArrowheads="1"/>
              </p:cNvSpPr>
              <p:nvPr/>
            </p:nvSpPr>
            <p:spPr bwMode="auto">
              <a:xfrm>
                <a:off x="3491880" y="5937433"/>
                <a:ext cx="90000" cy="90000"/>
              </a:xfrm>
              <a:prstGeom prst="flowChartConnector">
                <a:avLst/>
              </a:prstGeom>
              <a:gradFill rotWithShape="1">
                <a:gsLst>
                  <a:gs pos="0">
                    <a:srgbClr val="FF6600"/>
                  </a:gs>
                  <a:gs pos="100000">
                    <a:schemeClr val="bg2"/>
                  </a:gs>
                </a:gsLst>
                <a:lin ang="5400000" scaled="1"/>
              </a:gra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eaLnBrk="0" hangingPunct="0">
                  <a:spcBef>
                    <a:spcPct val="0"/>
                  </a:spcBef>
                </a:pPr>
                <a:endParaRPr lang="en-US" sz="1400" u="none">
                  <a:solidFill>
                    <a:schemeClr val="tx2"/>
                  </a:solidFill>
                  <a:latin typeface="+mn-lt"/>
                </a:endParaRPr>
              </a:p>
            </p:txBody>
          </p:sp>
          <p:sp>
            <p:nvSpPr>
              <p:cNvPr id="29" name="Text Box 26"/>
              <p:cNvSpPr txBox="1">
                <a:spLocks noChangeArrowheads="1"/>
              </p:cNvSpPr>
              <p:nvPr/>
            </p:nvSpPr>
            <p:spPr bwMode="auto">
              <a:xfrm>
                <a:off x="3590900" y="5805264"/>
                <a:ext cx="909092" cy="307777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 algn="l" eaLnBrk="0" hangingPunct="0">
                  <a:spcBef>
                    <a:spcPct val="10000"/>
                  </a:spcBef>
                </a:pPr>
                <a:r>
                  <a:rPr lang="it-IT" sz="1400" dirty="0" smtClean="0">
                    <a:solidFill>
                      <a:schemeClr val="tx2"/>
                    </a:solidFill>
                    <a:latin typeface="+mn-lt"/>
                  </a:rPr>
                  <a:t>servizi</a:t>
                </a:r>
                <a:endParaRPr lang="it-IT" sz="1400" u="none" baseline="30000" dirty="0">
                  <a:solidFill>
                    <a:schemeClr val="tx2"/>
                  </a:solidFill>
                  <a:latin typeface="+mn-lt"/>
                </a:endParaRPr>
              </a:p>
            </p:txBody>
          </p:sp>
        </p:grpSp>
        <p:sp>
          <p:nvSpPr>
            <p:cNvPr id="50" name="AutoShape 25"/>
            <p:cNvSpPr>
              <a:spLocks noChangeAspect="1" noChangeArrowheads="1"/>
            </p:cNvSpPr>
            <p:nvPr/>
          </p:nvSpPr>
          <p:spPr bwMode="auto">
            <a:xfrm>
              <a:off x="7823779" y="2913097"/>
              <a:ext cx="90000" cy="90000"/>
            </a:xfrm>
            <a:prstGeom prst="flowChartConnector">
              <a:avLst/>
            </a:pr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540000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</a:pPr>
              <a:endParaRPr lang="en-US" sz="1400" u="none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51" name="Text Box 26"/>
            <p:cNvSpPr txBox="1">
              <a:spLocks noChangeArrowheads="1"/>
            </p:cNvSpPr>
            <p:nvPr/>
          </p:nvSpPr>
          <p:spPr bwMode="auto">
            <a:xfrm>
              <a:off x="7922799" y="2780926"/>
              <a:ext cx="1269132" cy="30777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>
                <a:spcBef>
                  <a:spcPct val="10000"/>
                </a:spcBef>
              </a:pPr>
              <a:r>
                <a:rPr lang="it-IT" sz="1400" dirty="0">
                  <a:solidFill>
                    <a:schemeClr val="tx2"/>
                  </a:solidFill>
                  <a:latin typeface="+mn-lt"/>
                </a:rPr>
                <a:t>n</a:t>
              </a:r>
              <a:r>
                <a:rPr lang="it-IT" sz="1400" dirty="0" smtClean="0">
                  <a:solidFill>
                    <a:schemeClr val="tx2"/>
                  </a:solidFill>
                  <a:latin typeface="+mn-lt"/>
                </a:rPr>
                <a:t>on risponde</a:t>
              </a:r>
              <a:endParaRPr lang="it-IT" sz="1400" u="none" baseline="30000" dirty="0">
                <a:solidFill>
                  <a:schemeClr val="tx2"/>
                </a:solidFill>
                <a:latin typeface="+mn-lt"/>
              </a:endParaRPr>
            </a:p>
          </p:txBody>
        </p:sp>
      </p:grpSp>
      <p:sp>
        <p:nvSpPr>
          <p:cNvPr id="8" name="Segnaposto data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AF83F2C1-00D6-4677-AB52-2D34725C4923}" type="slidenum">
              <a:rPr lang="it-IT" smtClean="0"/>
              <a:pPr>
                <a:defRPr/>
              </a:pPr>
              <a:t>21</a:t>
            </a:fld>
            <a:endParaRPr lang="it-IT"/>
          </a:p>
        </p:txBody>
      </p:sp>
      <p:sp>
        <p:nvSpPr>
          <p:cNvPr id="38" name="Segnaposto testo 27"/>
          <p:cNvSpPr>
            <a:spLocks noGrp="1"/>
          </p:cNvSpPr>
          <p:nvPr>
            <p:ph type="body" sz="quarter" idx="14"/>
          </p:nvPr>
        </p:nvSpPr>
        <p:spPr>
          <a:xfrm>
            <a:off x="0" y="6045486"/>
            <a:ext cx="1116013" cy="360362"/>
          </a:xfrm>
        </p:spPr>
        <p:txBody>
          <a:bodyPr/>
          <a:lstStyle/>
          <a:p>
            <a:r>
              <a:rPr lang="it-IT" dirty="0" smtClean="0"/>
              <a:t>valori percentuali</a:t>
            </a:r>
            <a:endParaRPr lang="it-IT" dirty="0"/>
          </a:p>
        </p:txBody>
      </p:sp>
      <p:grpSp>
        <p:nvGrpSpPr>
          <p:cNvPr id="54" name="Gruppo 53"/>
          <p:cNvGrpSpPr/>
          <p:nvPr/>
        </p:nvGrpSpPr>
        <p:grpSpPr>
          <a:xfrm>
            <a:off x="5187700" y="3140968"/>
            <a:ext cx="3663559" cy="3339800"/>
            <a:chOff x="5228921" y="3140968"/>
            <a:chExt cx="3663559" cy="3339800"/>
          </a:xfrm>
        </p:grpSpPr>
        <p:grpSp>
          <p:nvGrpSpPr>
            <p:cNvPr id="55" name="Gruppo 11"/>
            <p:cNvGrpSpPr>
              <a:grpSpLocks noChangeAspect="1"/>
            </p:cNvGrpSpPr>
            <p:nvPr/>
          </p:nvGrpSpPr>
          <p:grpSpPr>
            <a:xfrm>
              <a:off x="6108865" y="3676278"/>
              <a:ext cx="2052000" cy="2720091"/>
              <a:chOff x="5580112" y="1412776"/>
              <a:chExt cx="3050810" cy="4205267"/>
            </a:xfrm>
          </p:grpSpPr>
          <p:pic>
            <p:nvPicPr>
              <p:cNvPr id="63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</a:blip>
              <a:srcRect l="1754" r="1754" b="888"/>
              <a:stretch>
                <a:fillRect/>
              </a:stretch>
            </p:blipFill>
            <p:spPr bwMode="auto">
              <a:xfrm>
                <a:off x="5580112" y="1412776"/>
                <a:ext cx="3050810" cy="4205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" name="Rettangolo 63"/>
              <p:cNvSpPr/>
              <p:nvPr/>
            </p:nvSpPr>
            <p:spPr>
              <a:xfrm>
                <a:off x="5652120" y="1484785"/>
                <a:ext cx="2952328" cy="4032448"/>
              </a:xfrm>
              <a:prstGeom prst="rect">
                <a:avLst/>
              </a:pr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56" name="Ovale 55"/>
            <p:cNvSpPr/>
            <p:nvPr/>
          </p:nvSpPr>
          <p:spPr>
            <a:xfrm>
              <a:off x="8002963" y="3588281"/>
              <a:ext cx="792088" cy="733378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400" dirty="0" smtClean="0">
                  <a:solidFill>
                    <a:schemeClr val="tx2"/>
                  </a:solidFill>
                </a:rPr>
                <a:t>E</a:t>
              </a:r>
            </a:p>
            <a:p>
              <a:pPr algn="ctr"/>
              <a:r>
                <a:rPr lang="it-IT" sz="2400" dirty="0" smtClean="0">
                  <a:solidFill>
                    <a:schemeClr val="tx2"/>
                  </a:solidFill>
                </a:rPr>
                <a:t>5%</a:t>
              </a:r>
              <a:endParaRPr lang="it-IT" sz="2400" dirty="0">
                <a:solidFill>
                  <a:schemeClr val="tx2"/>
                </a:solidFill>
              </a:endParaRPr>
            </a:p>
          </p:txBody>
        </p:sp>
        <p:sp>
          <p:nvSpPr>
            <p:cNvPr id="57" name="Ovale 56"/>
            <p:cNvSpPr/>
            <p:nvPr/>
          </p:nvSpPr>
          <p:spPr>
            <a:xfrm>
              <a:off x="5440176" y="3573016"/>
              <a:ext cx="1004032" cy="797569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400" dirty="0" smtClean="0">
                  <a:solidFill>
                    <a:schemeClr val="tx2"/>
                  </a:solidFill>
                </a:rPr>
                <a:t>NO88%</a:t>
              </a:r>
              <a:endParaRPr lang="it-IT" sz="2400" dirty="0">
                <a:solidFill>
                  <a:schemeClr val="tx2"/>
                </a:solidFill>
              </a:endParaRPr>
            </a:p>
          </p:txBody>
        </p:sp>
        <p:sp>
          <p:nvSpPr>
            <p:cNvPr id="58" name="Ovale 57"/>
            <p:cNvSpPr/>
            <p:nvPr/>
          </p:nvSpPr>
          <p:spPr>
            <a:xfrm>
              <a:off x="6944268" y="3823264"/>
              <a:ext cx="868092" cy="757864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400" dirty="0" smtClean="0">
                  <a:solidFill>
                    <a:schemeClr val="tx2"/>
                  </a:solidFill>
                </a:rPr>
                <a:t>NE4%</a:t>
              </a:r>
              <a:endParaRPr lang="it-IT" sz="2400" dirty="0">
                <a:solidFill>
                  <a:schemeClr val="tx2"/>
                </a:solidFill>
              </a:endParaRPr>
            </a:p>
          </p:txBody>
        </p:sp>
        <p:grpSp>
          <p:nvGrpSpPr>
            <p:cNvPr id="59" name="Gruppo 58"/>
            <p:cNvGrpSpPr/>
            <p:nvPr/>
          </p:nvGrpSpPr>
          <p:grpSpPr>
            <a:xfrm>
              <a:off x="5228921" y="3140968"/>
              <a:ext cx="3663559" cy="3339800"/>
              <a:chOff x="5184126" y="3140968"/>
              <a:chExt cx="3663559" cy="3339800"/>
            </a:xfrm>
          </p:grpSpPr>
          <p:sp>
            <p:nvSpPr>
              <p:cNvPr id="60" name="Rettangolo arrotondato 59"/>
              <p:cNvSpPr/>
              <p:nvPr/>
            </p:nvSpPr>
            <p:spPr>
              <a:xfrm>
                <a:off x="5184126" y="3140968"/>
                <a:ext cx="3663559" cy="33398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61" name="Immagine 60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4F4F4"/>
                  </a:clrFrom>
                  <a:clrTo>
                    <a:srgbClr val="F4F4F4">
                      <a:alpha val="0"/>
                    </a:srgbClr>
                  </a:clrTo>
                </a:clrChange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6296618" y="3555398"/>
                <a:ext cx="723448" cy="72344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2" name="Freccia circolare in giù 61"/>
              <p:cNvSpPr/>
              <p:nvPr/>
            </p:nvSpPr>
            <p:spPr>
              <a:xfrm rot="21431514">
                <a:off x="6663171" y="3223740"/>
                <a:ext cx="1556204" cy="430407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5" name="CasellaDiTesto 34"/>
          <p:cNvSpPr txBox="1"/>
          <p:nvPr/>
        </p:nvSpPr>
        <p:spPr>
          <a:xfrm>
            <a:off x="1979712" y="828001"/>
            <a:ext cx="2845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 smtClean="0">
                <a:solidFill>
                  <a:srgbClr val="422E8D"/>
                </a:solidFill>
                <a:latin typeface="+mn-lt"/>
              </a:rPr>
              <a:t>Gruppo letterario </a:t>
            </a:r>
            <a:br>
              <a:rPr lang="it-IT" sz="1600" b="1" dirty="0" smtClean="0">
                <a:solidFill>
                  <a:srgbClr val="422E8D"/>
                </a:solidFill>
                <a:latin typeface="+mn-lt"/>
              </a:rPr>
            </a:br>
            <a:r>
              <a:rPr lang="it-IT" sz="1600" b="1" dirty="0" smtClean="0">
                <a:solidFill>
                  <a:srgbClr val="422E8D"/>
                </a:solidFill>
                <a:latin typeface="+mn-lt"/>
              </a:rPr>
              <a:t>residenti in Lombardia</a:t>
            </a:r>
            <a:endParaRPr lang="it-IT" sz="1600" b="1" dirty="0">
              <a:solidFill>
                <a:srgbClr val="422E8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1924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b="1" dirty="0" smtClean="0"/>
              <a:t>DOTTORI </a:t>
            </a:r>
            <a:r>
              <a:rPr lang="it-IT" b="1" dirty="0" err="1" smtClean="0"/>
              <a:t>DI</a:t>
            </a:r>
            <a:r>
              <a:rPr lang="it-IT" b="1" dirty="0" smtClean="0"/>
              <a:t> RICERCA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Numeri</a:t>
            </a:r>
            <a:br>
              <a:rPr lang="it-IT" dirty="0" smtClean="0"/>
            </a:br>
            <a:r>
              <a:rPr lang="it-IT" dirty="0" smtClean="0"/>
              <a:t>in scienze umane</a:t>
            </a:r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 smtClean="0"/>
              <a:t>dottori ricerca 2016</a:t>
            </a:r>
            <a:endParaRPr lang="it-IT" dirty="0"/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AF83F2C1-00D6-4677-AB52-2D34725C4923}" type="slidenum">
              <a:rPr lang="it-IT" smtClean="0"/>
              <a:pPr>
                <a:defRPr/>
              </a:pPr>
              <a:t>22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475656" y="1599772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Percentuale di donne  (confronto </a:t>
            </a:r>
          </a:p>
          <a:p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con la meda generale)</a:t>
            </a:r>
            <a:endParaRPr lang="it-IT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497789" y="2996952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Tasso di occupazione (confronto tra</a:t>
            </a:r>
          </a:p>
          <a:p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donne e uomini) </a:t>
            </a:r>
            <a:endParaRPr lang="it-IT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1475656" y="4589029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</a:rPr>
              <a:t>Età al dottorato (confronto </a:t>
            </a:r>
          </a:p>
          <a:p>
            <a:r>
              <a:rPr lang="it-IT" sz="2400" b="1" dirty="0" smtClean="0">
                <a:solidFill>
                  <a:schemeClr val="bg1"/>
                </a:solidFill>
              </a:rPr>
              <a:t>con la media generale) </a:t>
            </a:r>
            <a:endParaRPr lang="it-IT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5333" y="1700808"/>
            <a:ext cx="7757975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27060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b="1" dirty="0" smtClean="0"/>
              <a:t>DOTTORI </a:t>
            </a:r>
            <a:r>
              <a:rPr lang="it-IT" b="1" dirty="0" err="1" smtClean="0"/>
              <a:t>DI</a:t>
            </a:r>
            <a:r>
              <a:rPr lang="it-IT" b="1" dirty="0" smtClean="0"/>
              <a:t> RICERCA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Alcune caratteristiche dei dottori di ricerca in scienze umane </a:t>
            </a:r>
            <a:br>
              <a:rPr lang="it-IT" dirty="0" smtClean="0"/>
            </a:br>
            <a:r>
              <a:rPr lang="it-IT" dirty="0" smtClean="0"/>
              <a:t>in scienze umane</a:t>
            </a:r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 smtClean="0"/>
              <a:t>dottori ricerca 2016</a:t>
            </a:r>
            <a:endParaRPr lang="it-IT" dirty="0"/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AF83F2C1-00D6-4677-AB52-2D34725C4923}" type="slidenum">
              <a:rPr lang="it-IT" smtClean="0"/>
              <a:pPr>
                <a:defRPr/>
              </a:pPr>
              <a:t>23</a:t>
            </a:fld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1403648" y="1340768"/>
            <a:ext cx="7416824" cy="12961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1403648" y="2841792"/>
            <a:ext cx="7416824" cy="129614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1331640" y="4342816"/>
            <a:ext cx="7416824" cy="129614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475656" y="1599772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Percentuale di donne  (confronto </a:t>
            </a:r>
          </a:p>
          <a:p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con la media generale)</a:t>
            </a:r>
            <a:endParaRPr lang="it-IT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Ovale 3"/>
          <p:cNvSpPr/>
          <p:nvPr/>
        </p:nvSpPr>
        <p:spPr>
          <a:xfrm>
            <a:off x="6588224" y="1311740"/>
            <a:ext cx="1368000" cy="136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b="1" dirty="0" smtClean="0">
                <a:solidFill>
                  <a:schemeClr val="tx2"/>
                </a:solidFill>
              </a:rPr>
              <a:t>62,2</a:t>
            </a:r>
            <a:r>
              <a:rPr lang="it-IT" sz="2200" dirty="0" smtClean="0">
                <a:solidFill>
                  <a:schemeClr val="tx2"/>
                </a:solidFill>
              </a:rPr>
              <a:t>%</a:t>
            </a:r>
            <a:br>
              <a:rPr lang="it-IT" sz="2200" dirty="0" smtClean="0">
                <a:solidFill>
                  <a:schemeClr val="tx2"/>
                </a:solidFill>
              </a:rPr>
            </a:br>
            <a:r>
              <a:rPr lang="it-IT" sz="2000" dirty="0" smtClean="0">
                <a:solidFill>
                  <a:schemeClr val="tx2"/>
                </a:solidFill>
              </a:rPr>
              <a:t>vs </a:t>
            </a:r>
            <a:r>
              <a:rPr lang="it-IT" sz="2000" b="1" dirty="0" smtClean="0">
                <a:solidFill>
                  <a:schemeClr val="tx2"/>
                </a:solidFill>
              </a:rPr>
              <a:t>53,7</a:t>
            </a:r>
            <a:r>
              <a:rPr lang="it-IT" sz="2000" dirty="0" smtClean="0">
                <a:solidFill>
                  <a:schemeClr val="tx2"/>
                </a:solidFill>
              </a:rPr>
              <a:t>%</a:t>
            </a:r>
            <a:endParaRPr lang="it-IT" sz="2000" dirty="0">
              <a:solidFill>
                <a:schemeClr val="tx2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497789" y="2996952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Tasso di occupazione (confronto tra</a:t>
            </a:r>
          </a:p>
          <a:p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donne e uomini) </a:t>
            </a:r>
            <a:endParaRPr lang="it-IT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Ovale 17"/>
          <p:cNvSpPr/>
          <p:nvPr/>
        </p:nvSpPr>
        <p:spPr>
          <a:xfrm>
            <a:off x="7452472" y="2794720"/>
            <a:ext cx="1368000" cy="136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b="1" dirty="0" smtClean="0">
                <a:solidFill>
                  <a:schemeClr val="tx2"/>
                </a:solidFill>
              </a:rPr>
              <a:t>80,4</a:t>
            </a:r>
            <a:r>
              <a:rPr lang="it-IT" sz="2200" dirty="0" smtClean="0">
                <a:solidFill>
                  <a:schemeClr val="tx2"/>
                </a:solidFill>
              </a:rPr>
              <a:t>%</a:t>
            </a:r>
            <a:r>
              <a:rPr lang="it-IT" sz="2000" dirty="0" smtClean="0">
                <a:solidFill>
                  <a:schemeClr val="tx2"/>
                </a:solidFill>
              </a:rPr>
              <a:t/>
            </a:r>
            <a:br>
              <a:rPr lang="it-IT" sz="2000" dirty="0" smtClean="0">
                <a:solidFill>
                  <a:schemeClr val="tx2"/>
                </a:solidFill>
              </a:rPr>
            </a:br>
            <a:r>
              <a:rPr lang="it-IT" sz="2000" dirty="0" smtClean="0">
                <a:solidFill>
                  <a:schemeClr val="tx2"/>
                </a:solidFill>
              </a:rPr>
              <a:t>vs 76,2%</a:t>
            </a:r>
            <a:endParaRPr lang="it-IT" sz="2000" dirty="0">
              <a:solidFill>
                <a:schemeClr val="tx2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1475656" y="4589029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</a:rPr>
              <a:t>Età al dottorato (confronto </a:t>
            </a:r>
          </a:p>
          <a:p>
            <a:r>
              <a:rPr lang="it-IT" sz="2400" b="1" dirty="0" smtClean="0">
                <a:solidFill>
                  <a:schemeClr val="bg1"/>
                </a:solidFill>
              </a:rPr>
              <a:t>con la media generale) </a:t>
            </a:r>
            <a:endParaRPr lang="it-IT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Ovale 19"/>
          <p:cNvSpPr/>
          <p:nvPr/>
        </p:nvSpPr>
        <p:spPr>
          <a:xfrm>
            <a:off x="6660232" y="4300997"/>
            <a:ext cx="1368000" cy="136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b="1" dirty="0" smtClean="0">
                <a:solidFill>
                  <a:schemeClr val="tx2"/>
                </a:solidFill>
              </a:rPr>
              <a:t>34,4</a:t>
            </a:r>
            <a:r>
              <a:rPr lang="it-IT" sz="2200" dirty="0" smtClean="0">
                <a:solidFill>
                  <a:schemeClr val="tx2"/>
                </a:solidFill>
              </a:rPr>
              <a:t>%</a:t>
            </a:r>
            <a:br>
              <a:rPr lang="it-IT" sz="2200" dirty="0" smtClean="0">
                <a:solidFill>
                  <a:schemeClr val="tx2"/>
                </a:solidFill>
              </a:rPr>
            </a:br>
            <a:r>
              <a:rPr lang="it-IT" sz="2200" dirty="0" smtClean="0">
                <a:solidFill>
                  <a:schemeClr val="tx2"/>
                </a:solidFill>
              </a:rPr>
              <a:t>vs 32,7%</a:t>
            </a:r>
            <a:endParaRPr lang="it-IT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7060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b="1" dirty="0" smtClean="0"/>
              <a:t>DOTTORI </a:t>
            </a:r>
            <a:r>
              <a:rPr lang="it-IT" b="1" dirty="0" err="1" smtClean="0"/>
              <a:t>DI</a:t>
            </a:r>
            <a:r>
              <a:rPr lang="it-IT" b="1" dirty="0" smtClean="0"/>
              <a:t> RICERCA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Alcune caratteristiche dei dottori di ricerca in scienze umane </a:t>
            </a:r>
            <a:br>
              <a:rPr lang="it-IT" dirty="0" smtClean="0"/>
            </a:br>
            <a:r>
              <a:rPr lang="it-IT" dirty="0" smtClean="0"/>
              <a:t>in scienze umane</a:t>
            </a:r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 smtClean="0"/>
              <a:t>dottori ricerca 2016</a:t>
            </a:r>
            <a:endParaRPr lang="it-IT" dirty="0"/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AF83F2C1-00D6-4677-AB52-2D34725C4923}" type="slidenum">
              <a:rPr lang="it-IT" smtClean="0"/>
              <a:pPr>
                <a:defRPr/>
              </a:pPr>
              <a:t>24</a:t>
            </a:fld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1403648" y="1340768"/>
            <a:ext cx="7416824" cy="12961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1403648" y="2841792"/>
            <a:ext cx="7416824" cy="129614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1373493" y="4342816"/>
            <a:ext cx="7416824" cy="129614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475656" y="1340768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Ha svolto un periodo </a:t>
            </a:r>
            <a:br>
              <a:rPr lang="it-IT" sz="2400" b="1" dirty="0" smtClean="0">
                <a:solidFill>
                  <a:schemeClr val="bg1"/>
                </a:solidFill>
                <a:latin typeface="+mj-lt"/>
              </a:rPr>
            </a:b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di studio all’estero</a:t>
            </a:r>
            <a:r>
              <a:rPr lang="it-IT" sz="2400" b="1" dirty="0" smtClean="0">
                <a:solidFill>
                  <a:schemeClr val="bg1"/>
                </a:solidFill>
              </a:rPr>
              <a:t> (confronto </a:t>
            </a:r>
          </a:p>
          <a:p>
            <a:r>
              <a:rPr lang="it-IT" sz="2400" b="1" dirty="0" smtClean="0">
                <a:solidFill>
                  <a:schemeClr val="bg1"/>
                </a:solidFill>
              </a:rPr>
              <a:t>con la media generale)</a:t>
            </a:r>
            <a:endParaRPr lang="it-IT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Ovale 3"/>
          <p:cNvSpPr/>
          <p:nvPr/>
        </p:nvSpPr>
        <p:spPr>
          <a:xfrm>
            <a:off x="6660232" y="1311740"/>
            <a:ext cx="1368000" cy="136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b="1" dirty="0" smtClean="0">
                <a:solidFill>
                  <a:schemeClr val="tx2"/>
                </a:solidFill>
              </a:rPr>
              <a:t>56,7</a:t>
            </a:r>
            <a:r>
              <a:rPr lang="it-IT" sz="2200" dirty="0" smtClean="0">
                <a:solidFill>
                  <a:schemeClr val="tx2"/>
                </a:solidFill>
              </a:rPr>
              <a:t>%</a:t>
            </a:r>
            <a:br>
              <a:rPr lang="it-IT" sz="2200" dirty="0" smtClean="0">
                <a:solidFill>
                  <a:schemeClr val="tx2"/>
                </a:solidFill>
              </a:rPr>
            </a:br>
            <a:r>
              <a:rPr lang="it-IT" sz="2200" dirty="0" smtClean="0">
                <a:solidFill>
                  <a:schemeClr val="tx2"/>
                </a:solidFill>
              </a:rPr>
              <a:t>vs </a:t>
            </a:r>
            <a:r>
              <a:rPr lang="it-IT" sz="2200" b="1" dirty="0" smtClean="0">
                <a:solidFill>
                  <a:schemeClr val="tx2"/>
                </a:solidFill>
              </a:rPr>
              <a:t>48,1</a:t>
            </a:r>
            <a:r>
              <a:rPr lang="it-IT" sz="2200" dirty="0" smtClean="0">
                <a:solidFill>
                  <a:schemeClr val="tx2"/>
                </a:solidFill>
              </a:rPr>
              <a:t>%</a:t>
            </a:r>
            <a:endParaRPr lang="it-IT" sz="2200" dirty="0">
              <a:solidFill>
                <a:schemeClr val="tx2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497789" y="3068960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Ha prodotto pubblicazioni</a:t>
            </a:r>
            <a:r>
              <a:rPr lang="it-IT" sz="2400" b="1" dirty="0" smtClean="0">
                <a:solidFill>
                  <a:schemeClr val="bg1"/>
                </a:solidFill>
              </a:rPr>
              <a:t> (confronto </a:t>
            </a:r>
          </a:p>
          <a:p>
            <a:r>
              <a:rPr lang="it-IT" sz="2400" b="1" dirty="0" smtClean="0">
                <a:solidFill>
                  <a:schemeClr val="bg1"/>
                </a:solidFill>
              </a:rPr>
              <a:t>con la media generale)</a:t>
            </a:r>
            <a:endParaRPr lang="it-IT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Ovale 17"/>
          <p:cNvSpPr/>
          <p:nvPr/>
        </p:nvSpPr>
        <p:spPr>
          <a:xfrm>
            <a:off x="7308456" y="2794720"/>
            <a:ext cx="1368000" cy="136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b="1" dirty="0" smtClean="0">
                <a:solidFill>
                  <a:schemeClr val="tx2"/>
                </a:solidFill>
              </a:rPr>
              <a:t>77,1</a:t>
            </a:r>
            <a:r>
              <a:rPr lang="it-IT" sz="2200" dirty="0" smtClean="0">
                <a:solidFill>
                  <a:schemeClr val="tx2"/>
                </a:solidFill>
              </a:rPr>
              <a:t>%</a:t>
            </a:r>
            <a:br>
              <a:rPr lang="it-IT" sz="2200" dirty="0" smtClean="0">
                <a:solidFill>
                  <a:schemeClr val="tx2"/>
                </a:solidFill>
              </a:rPr>
            </a:br>
            <a:r>
              <a:rPr lang="it-IT" sz="2200" dirty="0" smtClean="0">
                <a:solidFill>
                  <a:schemeClr val="tx2"/>
                </a:solidFill>
              </a:rPr>
              <a:t>vs </a:t>
            </a:r>
            <a:r>
              <a:rPr lang="it-IT" sz="2200" b="1" dirty="0" smtClean="0">
                <a:solidFill>
                  <a:schemeClr val="tx2"/>
                </a:solidFill>
              </a:rPr>
              <a:t>80,0</a:t>
            </a:r>
            <a:r>
              <a:rPr lang="it-IT" sz="2200" dirty="0" smtClean="0">
                <a:solidFill>
                  <a:schemeClr val="tx2"/>
                </a:solidFill>
              </a:rPr>
              <a:t>%</a:t>
            </a:r>
            <a:endParaRPr lang="it-IT" sz="2200" dirty="0">
              <a:solidFill>
                <a:schemeClr val="tx2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1475656" y="4365104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Si iscriverebbe di nuovo allo stesso dottorato nello stesso Ateneo</a:t>
            </a:r>
            <a:r>
              <a:rPr lang="it-IT" sz="2400" b="1" dirty="0" smtClean="0">
                <a:solidFill>
                  <a:schemeClr val="bg1"/>
                </a:solidFill>
              </a:rPr>
              <a:t> (confronto con la media generale)</a:t>
            </a:r>
            <a:endParaRPr lang="it-IT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Ovale 19"/>
          <p:cNvSpPr/>
          <p:nvPr/>
        </p:nvSpPr>
        <p:spPr>
          <a:xfrm>
            <a:off x="7002336" y="4300997"/>
            <a:ext cx="1368000" cy="136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b="1" dirty="0" smtClean="0">
                <a:solidFill>
                  <a:schemeClr val="tx2"/>
                </a:solidFill>
              </a:rPr>
              <a:t>59,1</a:t>
            </a:r>
            <a:r>
              <a:rPr lang="it-IT" sz="2200" dirty="0" smtClean="0">
                <a:solidFill>
                  <a:schemeClr val="tx2"/>
                </a:solidFill>
              </a:rPr>
              <a:t>%</a:t>
            </a:r>
            <a:br>
              <a:rPr lang="it-IT" sz="2200" dirty="0" smtClean="0">
                <a:solidFill>
                  <a:schemeClr val="tx2"/>
                </a:solidFill>
              </a:rPr>
            </a:br>
            <a:r>
              <a:rPr lang="it-IT" sz="2200" dirty="0" smtClean="0">
                <a:solidFill>
                  <a:schemeClr val="tx2"/>
                </a:solidFill>
              </a:rPr>
              <a:t>vs </a:t>
            </a:r>
            <a:r>
              <a:rPr lang="it-IT" sz="2200" b="1" dirty="0" smtClean="0">
                <a:solidFill>
                  <a:schemeClr val="tx2"/>
                </a:solidFill>
              </a:rPr>
              <a:t>58,1</a:t>
            </a:r>
            <a:r>
              <a:rPr lang="it-IT" sz="2200" dirty="0" smtClean="0">
                <a:solidFill>
                  <a:schemeClr val="tx2"/>
                </a:solidFill>
              </a:rPr>
              <a:t>%</a:t>
            </a:r>
            <a:endParaRPr lang="it-IT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7060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dirty="0" smtClean="0"/>
              <a:t>Occupazione </a:t>
            </a:r>
            <a:r>
              <a:rPr lang="it-IT" dirty="0"/>
              <a:t>a </a:t>
            </a:r>
            <a:r>
              <a:rPr lang="it-IT" u="sng" dirty="0"/>
              <a:t>un </a:t>
            </a:r>
            <a:r>
              <a:rPr lang="it-IT" u="sng" dirty="0" smtClean="0"/>
              <a:t>anno</a:t>
            </a:r>
            <a:r>
              <a:rPr lang="it-IT" dirty="0" smtClean="0"/>
              <a:t> dei dottori di ricerca </a:t>
            </a:r>
            <a:br>
              <a:rPr lang="it-IT" dirty="0" smtClean="0"/>
            </a:br>
            <a:r>
              <a:rPr lang="it-IT" dirty="0" smtClean="0"/>
              <a:t>in scienze umane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 smtClean="0"/>
              <a:t>dottori ricerca 2015</a:t>
            </a:r>
            <a:endParaRPr lang="it-IT" dirty="0"/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AF83F2C1-00D6-4677-AB52-2D34725C4923}" type="slidenum">
              <a:rPr lang="it-IT" smtClean="0"/>
              <a:pPr>
                <a:defRPr/>
              </a:pPr>
              <a:t>25</a:t>
            </a:fld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1403648" y="1340768"/>
            <a:ext cx="7416824" cy="129614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1403648" y="2841792"/>
            <a:ext cx="7416824" cy="129614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1373493" y="4342816"/>
            <a:ext cx="7416824" cy="12961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475656" y="1556792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Tasso di occupazione</a:t>
            </a:r>
            <a:r>
              <a:rPr lang="it-IT" sz="24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it-IT" sz="2400" b="1" dirty="0" smtClean="0">
                <a:solidFill>
                  <a:schemeClr val="bg1"/>
                </a:solidFill>
              </a:rPr>
              <a:t>(confronto con la media generale)</a:t>
            </a:r>
            <a:endParaRPr lang="it-IT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Ovale 3"/>
          <p:cNvSpPr/>
          <p:nvPr/>
        </p:nvSpPr>
        <p:spPr>
          <a:xfrm>
            <a:off x="6516368" y="1305750"/>
            <a:ext cx="1368000" cy="136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b="1" dirty="0" smtClean="0">
                <a:solidFill>
                  <a:schemeClr val="tx2"/>
                </a:solidFill>
              </a:rPr>
              <a:t>78,6</a:t>
            </a:r>
            <a:r>
              <a:rPr lang="it-IT" sz="2200" dirty="0" smtClean="0">
                <a:solidFill>
                  <a:schemeClr val="tx2"/>
                </a:solidFill>
              </a:rPr>
              <a:t>%</a:t>
            </a:r>
            <a:br>
              <a:rPr lang="it-IT" sz="2200" dirty="0" smtClean="0">
                <a:solidFill>
                  <a:schemeClr val="tx2"/>
                </a:solidFill>
              </a:rPr>
            </a:br>
            <a:r>
              <a:rPr lang="it-IT" sz="2200" dirty="0" smtClean="0">
                <a:solidFill>
                  <a:schemeClr val="tx2"/>
                </a:solidFill>
              </a:rPr>
              <a:t>vs </a:t>
            </a:r>
            <a:r>
              <a:rPr lang="it-IT" sz="2200" b="1" dirty="0" smtClean="0">
                <a:solidFill>
                  <a:schemeClr val="tx2"/>
                </a:solidFill>
              </a:rPr>
              <a:t>85,0</a:t>
            </a:r>
            <a:r>
              <a:rPr lang="it-IT" sz="2200" dirty="0" smtClean="0">
                <a:solidFill>
                  <a:schemeClr val="tx2"/>
                </a:solidFill>
              </a:rPr>
              <a:t>%</a:t>
            </a:r>
            <a:endParaRPr lang="it-IT" sz="2200" dirty="0">
              <a:solidFill>
                <a:schemeClr val="tx2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497789" y="2924944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Nel proprio lavoro svolge </a:t>
            </a:r>
            <a:r>
              <a:rPr lang="it-IT" sz="2400" b="1" dirty="0">
                <a:solidFill>
                  <a:schemeClr val="bg1"/>
                </a:solidFill>
                <a:latin typeface="+mj-lt"/>
              </a:rPr>
              <a:t>attività di </a:t>
            </a:r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ricerca in misura elevata</a:t>
            </a:r>
            <a:r>
              <a:rPr lang="it-IT" sz="2400" b="1" dirty="0" smtClean="0">
                <a:solidFill>
                  <a:schemeClr val="bg1"/>
                </a:solidFill>
              </a:rPr>
              <a:t> (confronto </a:t>
            </a:r>
          </a:p>
          <a:p>
            <a:r>
              <a:rPr lang="it-IT" sz="2400" b="1" dirty="0" smtClean="0">
                <a:solidFill>
                  <a:schemeClr val="bg1"/>
                </a:solidFill>
              </a:rPr>
              <a:t>con la media generale)</a:t>
            </a:r>
            <a:endParaRPr lang="it-IT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Ovale 17"/>
          <p:cNvSpPr/>
          <p:nvPr/>
        </p:nvSpPr>
        <p:spPr>
          <a:xfrm>
            <a:off x="7308456" y="2794720"/>
            <a:ext cx="1368000" cy="136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b="1" dirty="0" smtClean="0">
                <a:solidFill>
                  <a:schemeClr val="tx2"/>
                </a:solidFill>
              </a:rPr>
              <a:t>36,5</a:t>
            </a:r>
            <a:r>
              <a:rPr lang="it-IT" sz="2200" dirty="0" smtClean="0">
                <a:solidFill>
                  <a:schemeClr val="tx2"/>
                </a:solidFill>
              </a:rPr>
              <a:t>%</a:t>
            </a:r>
            <a:br>
              <a:rPr lang="it-IT" sz="2200" dirty="0" smtClean="0">
                <a:solidFill>
                  <a:schemeClr val="tx2"/>
                </a:solidFill>
              </a:rPr>
            </a:br>
            <a:r>
              <a:rPr lang="it-IT" sz="2200" dirty="0" smtClean="0">
                <a:solidFill>
                  <a:schemeClr val="tx2"/>
                </a:solidFill>
              </a:rPr>
              <a:t>vs </a:t>
            </a:r>
            <a:r>
              <a:rPr lang="it-IT" sz="2200" b="1" dirty="0" smtClean="0">
                <a:solidFill>
                  <a:schemeClr val="tx2"/>
                </a:solidFill>
              </a:rPr>
              <a:t>50,4</a:t>
            </a:r>
            <a:r>
              <a:rPr lang="it-IT" sz="2200" dirty="0" smtClean="0">
                <a:solidFill>
                  <a:schemeClr val="tx2"/>
                </a:solidFill>
              </a:rPr>
              <a:t>%</a:t>
            </a:r>
            <a:endParaRPr lang="it-IT" sz="2200" dirty="0">
              <a:solidFill>
                <a:schemeClr val="tx2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1475656" y="4470211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+mj-lt"/>
              </a:rPr>
              <a:t>Retribuzione mensile netta</a:t>
            </a:r>
            <a:r>
              <a:rPr lang="it-IT" sz="2400" b="1" dirty="0" smtClean="0">
                <a:solidFill>
                  <a:schemeClr val="bg1"/>
                </a:solidFill>
              </a:rPr>
              <a:t> (confronto con la media generale)</a:t>
            </a:r>
            <a:endParaRPr lang="it-IT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Ovale 19"/>
          <p:cNvSpPr/>
          <p:nvPr/>
        </p:nvSpPr>
        <p:spPr>
          <a:xfrm>
            <a:off x="6552408" y="4168333"/>
            <a:ext cx="1692000" cy="169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b="1" dirty="0" smtClean="0">
                <a:solidFill>
                  <a:schemeClr val="tx2"/>
                </a:solidFill>
              </a:rPr>
              <a:t>1.256</a:t>
            </a:r>
            <a:r>
              <a:rPr lang="it-IT" sz="2200" dirty="0" smtClean="0">
                <a:solidFill>
                  <a:schemeClr val="tx2"/>
                </a:solidFill>
              </a:rPr>
              <a:t>€</a:t>
            </a:r>
            <a:br>
              <a:rPr lang="it-IT" sz="2200" dirty="0" smtClean="0">
                <a:solidFill>
                  <a:schemeClr val="tx2"/>
                </a:solidFill>
              </a:rPr>
            </a:br>
            <a:r>
              <a:rPr lang="it-IT" sz="2200" dirty="0" smtClean="0">
                <a:solidFill>
                  <a:schemeClr val="tx2"/>
                </a:solidFill>
              </a:rPr>
              <a:t>vs </a:t>
            </a:r>
            <a:r>
              <a:rPr lang="it-IT" sz="2200" b="1" dirty="0" smtClean="0">
                <a:solidFill>
                  <a:schemeClr val="tx2"/>
                </a:solidFill>
              </a:rPr>
              <a:t>1.610</a:t>
            </a:r>
            <a:r>
              <a:rPr lang="it-IT" sz="2200" dirty="0" smtClean="0">
                <a:solidFill>
                  <a:schemeClr val="tx2"/>
                </a:solidFill>
              </a:rPr>
              <a:t>€</a:t>
            </a:r>
            <a:endParaRPr lang="it-IT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832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236348" y="2276872"/>
            <a:ext cx="63321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800" dirty="0" smtClean="0">
                <a:latin typeface="Arial" pitchFamily="34" charset="0"/>
                <a:cs typeface="Arial" pitchFamily="34" charset="0"/>
              </a:rPr>
              <a:t>Grazie per l'attenzione</a:t>
            </a:r>
            <a:endParaRPr lang="it-IT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865957" y="5357272"/>
            <a:ext cx="4578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Arial" pitchFamily="34" charset="0"/>
                <a:cs typeface="Arial" pitchFamily="34" charset="0"/>
                <a:hlinkClick r:id="rId3"/>
              </a:rPr>
              <a:t>http://www.almalaurea.it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dirty="0" smtClean="0">
                <a:latin typeface="Arial" pitchFamily="34" charset="0"/>
                <a:cs typeface="Arial" pitchFamily="34" charset="0"/>
              </a:rPr>
              <a:t>gilberto.antonelli@unibo.it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24274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it-IT" dirty="0" smtClean="0"/>
              <a:t>Quesiti e scenari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B60A1D-5C5A-4F45-80C9-6B714326F91F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1187624" y="692696"/>
            <a:ext cx="795637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q"/>
            </a:pPr>
            <a:r>
              <a:rPr lang="it-IT" sz="2600" dirty="0" smtClean="0"/>
              <a:t> Cittadini, agenzie formative, imprese e governi sono sempre più interessati a comprendere le implicazioni specifiche delle trasformazioni strutturali che stiamo vivendo sui mercati del lavoro e sui processi di globalizzazione.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it-IT" sz="2600" dirty="0" smtClean="0"/>
              <a:t> I trend in atto di polarizzazione dell’occupazione sono molto diversi nei diversi gruppi di paesi e la qualità delle risorse umane ha un ruolo cruciale in essi.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it-IT" sz="2600" dirty="0" smtClean="0"/>
              <a:t> Gli scenari futuri sono molto incerti: pessimisti vs ottimisti; scenari generali (robotizzazione, </a:t>
            </a:r>
            <a:r>
              <a:rPr lang="it-IT" sz="2600" dirty="0" err="1" smtClean="0"/>
              <a:t>sharing</a:t>
            </a:r>
            <a:r>
              <a:rPr lang="it-IT" sz="2600" dirty="0" smtClean="0"/>
              <a:t> economy, </a:t>
            </a:r>
            <a:r>
              <a:rPr lang="it-IT" sz="2600" dirty="0" err="1" smtClean="0"/>
              <a:t>circular</a:t>
            </a:r>
            <a:r>
              <a:rPr lang="it-IT" sz="2600" dirty="0" smtClean="0"/>
              <a:t> economy) vs settoriali (</a:t>
            </a:r>
            <a:r>
              <a:rPr lang="it-IT" sz="2600" dirty="0" err="1" smtClean="0"/>
              <a:t>industry</a:t>
            </a:r>
            <a:r>
              <a:rPr lang="it-IT" sz="2600" dirty="0" smtClean="0"/>
              <a:t> 4.0, green </a:t>
            </a:r>
            <a:r>
              <a:rPr lang="it-IT" sz="2600" dirty="0" err="1" smtClean="0"/>
              <a:t>jobs</a:t>
            </a:r>
            <a:r>
              <a:rPr lang="it-IT" sz="2600" dirty="0" smtClean="0"/>
              <a:t>, </a:t>
            </a:r>
            <a:r>
              <a:rPr lang="it-IT" sz="2600" dirty="0" err="1" smtClean="0"/>
              <a:t>smart</a:t>
            </a:r>
            <a:r>
              <a:rPr lang="it-IT" sz="2600" dirty="0" smtClean="0"/>
              <a:t> </a:t>
            </a:r>
            <a:r>
              <a:rPr lang="it-IT" sz="2600" dirty="0" err="1" smtClean="0"/>
              <a:t>development</a:t>
            </a:r>
            <a:r>
              <a:rPr lang="it-IT" sz="2600" dirty="0" smtClean="0"/>
              <a:t>).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it-IT" sz="2600" dirty="0" smtClean="0"/>
              <a:t> Per rispondere si può partire dalla </a:t>
            </a:r>
            <a:r>
              <a:rPr lang="it-IT" sz="2600" dirty="0" err="1" smtClean="0"/>
              <a:t>baseline</a:t>
            </a:r>
            <a:r>
              <a:rPr lang="it-IT" sz="2600" dirty="0" smtClean="0"/>
              <a:t> offerta dal data base di </a:t>
            </a:r>
            <a:r>
              <a:rPr lang="it-IT" sz="2600" dirty="0" err="1" smtClean="0"/>
              <a:t>AlmaLaurea</a:t>
            </a:r>
            <a:r>
              <a:rPr lang="it-IT" sz="26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455597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it-IT" dirty="0" smtClean="0"/>
              <a:t>Di quali laureati parliamo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B60A1D-5C5A-4F45-80C9-6B714326F91F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1187624" y="1039227"/>
            <a:ext cx="7596336" cy="5486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000" indent="-342000">
              <a:spcBef>
                <a:spcPts val="480"/>
              </a:spcBef>
              <a:buFont typeface="Wingdings" pitchFamily="2" charset="2"/>
              <a:buChar char="q"/>
            </a:pPr>
            <a:r>
              <a:rPr lang="it-IT" sz="2600" dirty="0" smtClean="0"/>
              <a:t>Partendo dal titolo generale del convegno, per quanto riguarda i laureati concentreremo la nostra attenzione sul Gruppo letterario.</a:t>
            </a:r>
          </a:p>
          <a:p>
            <a:pPr marL="342000" indent="-342000">
              <a:spcBef>
                <a:spcPts val="480"/>
              </a:spcBef>
              <a:buFont typeface="Wingdings" pitchFamily="2" charset="2"/>
              <a:buChar char="q"/>
            </a:pPr>
            <a:r>
              <a:rPr lang="it-IT" sz="2600" dirty="0" smtClean="0"/>
              <a:t>Tale gruppo nella classificazione utilizzata da Istat e </a:t>
            </a:r>
            <a:r>
              <a:rPr lang="it-IT" sz="2600" dirty="0" err="1" smtClean="0"/>
              <a:t>Miur</a:t>
            </a:r>
            <a:r>
              <a:rPr lang="it-IT" sz="2600" dirty="0" smtClean="0"/>
              <a:t> ricomprende i seguenti corsi di laurea.</a:t>
            </a:r>
          </a:p>
          <a:p>
            <a:pPr marL="342000" indent="-342000">
              <a:spcBef>
                <a:spcPts val="480"/>
              </a:spcBef>
            </a:pPr>
            <a:endParaRPr lang="it-IT" sz="2600" dirty="0" smtClean="0"/>
          </a:p>
          <a:p>
            <a:pPr marL="342000" indent="-342000">
              <a:spcBef>
                <a:spcPts val="480"/>
              </a:spcBef>
              <a:buFont typeface="Wingdings" pitchFamily="2" charset="2"/>
              <a:buChar char="ü"/>
            </a:pPr>
            <a:r>
              <a:rPr lang="it-IT" sz="2600" dirty="0" smtClean="0"/>
              <a:t>Tra le lauree triennali: beni culturali (L-1, 13); diagnostica per la conservazione dei beni culturali (L-43, 41); discipline delle arti figurative, della musica, dello spettacolo e della moda (L-3, 23); filosofia (L-5, 29); geografia (L-6, 30); lettere (L-10, 5); storia (L-42, 38).</a:t>
            </a:r>
          </a:p>
        </p:txBody>
      </p:sp>
    </p:spTree>
    <p:extLst>
      <p:ext uri="{BB962C8B-B14F-4D97-AF65-F5344CB8AC3E}">
        <p14:creationId xmlns:p14="http://schemas.microsoft.com/office/powerpoint/2010/main" xmlns="" val="455597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it-IT" dirty="0" smtClean="0"/>
              <a:t>Di quali laureati parliamo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B60A1D-5C5A-4F45-80C9-6B714326F91F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1187624" y="836712"/>
            <a:ext cx="759633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000" indent="-342000">
              <a:spcBef>
                <a:spcPts val="480"/>
              </a:spcBef>
              <a:buFont typeface="Wingdings" pitchFamily="2" charset="2"/>
              <a:buChar char="ü"/>
            </a:pPr>
            <a:r>
              <a:rPr lang="it-IT" sz="2600" dirty="0" smtClean="0"/>
              <a:t>Tra le lauree magistrali: antropologia culturale ed etnologia (LM-1, 1/S); archeologia (LM-2, 2/S); archivistica e biblioteconomia (LM-5, 5/S); conservazione dei beni architettonici e ambientali (LM-10, 10/S); filologia moderna (LM-14, 16/S, 40/S); filologia, letterature e storia dell'antichità (LM-15, 15/S); musicologia e beni musicali (LM-45, 51/S); scienze delle religioni (LM-64, 72/S); scienze dello spettacolo e produzione multimediale (LM-65, 73/S); scienze filosofiche (LM-78, 17/S, 18/S, 96/S); scienze geografiche (LM-80, 21/S); scienze per la conservazione dei beni culturali (LM-11, 12/S); scienze storiche (LM-84, 93/S, 94/S, 97/S, 98/S); storia dell'arte (LM-89, 95/S).</a:t>
            </a:r>
          </a:p>
        </p:txBody>
      </p:sp>
    </p:spTree>
    <p:extLst>
      <p:ext uri="{BB962C8B-B14F-4D97-AF65-F5344CB8AC3E}">
        <p14:creationId xmlns:p14="http://schemas.microsoft.com/office/powerpoint/2010/main" xmlns="" val="455597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it-IT" dirty="0" smtClean="0"/>
              <a:t>Di quali dottori di ricerca parliamo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B60A1D-5C5A-4F45-80C9-6B714326F91F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1187624" y="836712"/>
            <a:ext cx="7596336" cy="5021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000" indent="-342000">
              <a:spcBef>
                <a:spcPts val="480"/>
              </a:spcBef>
              <a:buFont typeface="Wingdings" pitchFamily="2" charset="2"/>
              <a:buChar char="q"/>
            </a:pPr>
            <a:r>
              <a:rPr lang="it-IT" sz="2600" dirty="0" smtClean="0"/>
              <a:t>Partendo dal titolo generale del convegno, per quanto riguarda i dottori di ricerca concentreremo la nostra attenzione sulle Scienze Umane.</a:t>
            </a:r>
          </a:p>
          <a:p>
            <a:pPr marL="342000" indent="-342000">
              <a:spcBef>
                <a:spcPts val="480"/>
              </a:spcBef>
              <a:buFont typeface="Wingdings" pitchFamily="2" charset="2"/>
              <a:buChar char="q"/>
            </a:pPr>
            <a:r>
              <a:rPr lang="it-IT" sz="2600" dirty="0" smtClean="0"/>
              <a:t>Tale raggruppamento nella classificazione utilizzata da </a:t>
            </a:r>
            <a:r>
              <a:rPr lang="it-IT" sz="2600" dirty="0" err="1" smtClean="0"/>
              <a:t>Anvur</a:t>
            </a:r>
            <a:r>
              <a:rPr lang="it-IT" sz="2600" dirty="0" smtClean="0"/>
              <a:t> (2016) ricomprende le seguenti macroaree.</a:t>
            </a:r>
          </a:p>
          <a:p>
            <a:pPr marL="342000" indent="-342000">
              <a:spcBef>
                <a:spcPts val="480"/>
              </a:spcBef>
            </a:pPr>
            <a:endParaRPr lang="it-IT" sz="2600" dirty="0" smtClean="0"/>
          </a:p>
          <a:p>
            <a:pPr>
              <a:buFont typeface="Wingdings" pitchFamily="2" charset="2"/>
              <a:buChar char="ü"/>
            </a:pPr>
            <a:r>
              <a:rPr lang="it-IT" sz="2600" dirty="0" smtClean="0"/>
              <a:t> Area 10 Scienze dell’Antichità, </a:t>
            </a:r>
            <a:r>
              <a:rPr lang="it-IT" sz="2600" dirty="0" err="1" smtClean="0"/>
              <a:t>Filologico-Letterarie</a:t>
            </a:r>
            <a:r>
              <a:rPr lang="it-IT" sz="2600" dirty="0" smtClean="0"/>
              <a:t> e </a:t>
            </a:r>
            <a:r>
              <a:rPr lang="it-IT" sz="2600" dirty="0" err="1" smtClean="0"/>
              <a:t>Storico-Artistiche</a:t>
            </a:r>
            <a:r>
              <a:rPr lang="it-IT" sz="2600" dirty="0" smtClean="0"/>
              <a:t>; Area 11 Scienze Storiche, Filosofiche, Pedagogiche (SFP); Area 11 Scienze Psicologiche (PSI).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xmlns="" val="455597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it-IT" b="1" dirty="0" smtClean="0"/>
              <a:t>PROFILO DEI LAUREATI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Popolazione analizzata: laureati nell’anno 2016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B60A1D-5C5A-4F45-80C9-6B714326F91F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  <p:sp>
        <p:nvSpPr>
          <p:cNvPr id="3" name="Rettangolo arrotondato 2"/>
          <p:cNvSpPr/>
          <p:nvPr/>
        </p:nvSpPr>
        <p:spPr>
          <a:xfrm>
            <a:off x="1756873" y="1139662"/>
            <a:ext cx="3047920" cy="1306427"/>
          </a:xfrm>
          <a:prstGeom prst="roundRect">
            <a:avLst/>
          </a:prstGeom>
          <a:solidFill>
            <a:srgbClr val="CCECFF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422E8D"/>
                </a:solidFill>
              </a:rPr>
              <a:t>Laureati nel 2016 </a:t>
            </a:r>
            <a:br>
              <a:rPr lang="it-IT" b="1" dirty="0" smtClean="0">
                <a:solidFill>
                  <a:srgbClr val="422E8D"/>
                </a:solidFill>
              </a:rPr>
            </a:br>
            <a:r>
              <a:rPr lang="it-IT" b="1" dirty="0" smtClean="0">
                <a:solidFill>
                  <a:srgbClr val="422E8D"/>
                </a:solidFill>
              </a:rPr>
              <a:t>del gruppo letterario </a:t>
            </a:r>
            <a:br>
              <a:rPr lang="it-IT" b="1" dirty="0" smtClean="0">
                <a:solidFill>
                  <a:srgbClr val="422E8D"/>
                </a:solidFill>
              </a:rPr>
            </a:br>
            <a:r>
              <a:rPr lang="it-IT" b="1" dirty="0" smtClean="0">
                <a:solidFill>
                  <a:srgbClr val="422E8D"/>
                </a:solidFill>
              </a:rPr>
              <a:t>residenti in Lombardia</a:t>
            </a:r>
          </a:p>
          <a:p>
            <a:pPr algn="ctr"/>
            <a:r>
              <a:rPr lang="it-IT" b="1" dirty="0" smtClean="0">
                <a:solidFill>
                  <a:srgbClr val="990033"/>
                </a:solidFill>
              </a:rPr>
              <a:t>2.750</a:t>
            </a:r>
            <a:endParaRPr lang="it-IT" b="1" dirty="0">
              <a:solidFill>
                <a:srgbClr val="990033"/>
              </a:solidFill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1756873" y="2672940"/>
            <a:ext cx="3047889" cy="1116000"/>
          </a:xfrm>
          <a:prstGeom prst="roundRect">
            <a:avLst/>
          </a:prstGeom>
          <a:solidFill>
            <a:srgbClr val="FFFFCC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422E8D"/>
                </a:solidFill>
              </a:rPr>
              <a:t>Laureati nel 2016 </a:t>
            </a:r>
            <a:br>
              <a:rPr lang="it-IT" b="1" dirty="0" smtClean="0">
                <a:solidFill>
                  <a:srgbClr val="422E8D"/>
                </a:solidFill>
              </a:rPr>
            </a:br>
            <a:r>
              <a:rPr lang="it-IT" b="1" dirty="0" smtClean="0">
                <a:solidFill>
                  <a:srgbClr val="422E8D"/>
                </a:solidFill>
              </a:rPr>
              <a:t>del gruppo letterario</a:t>
            </a:r>
          </a:p>
          <a:p>
            <a:pPr algn="ctr"/>
            <a:r>
              <a:rPr lang="it-IT" b="1" dirty="0" smtClean="0">
                <a:solidFill>
                  <a:srgbClr val="990033"/>
                </a:solidFill>
              </a:rPr>
              <a:t>22.832</a:t>
            </a:r>
          </a:p>
        </p:txBody>
      </p:sp>
      <p:sp>
        <p:nvSpPr>
          <p:cNvPr id="12" name="Rettangolo arrotondato 11"/>
          <p:cNvSpPr/>
          <p:nvPr/>
        </p:nvSpPr>
        <p:spPr>
          <a:xfrm>
            <a:off x="1756873" y="4015791"/>
            <a:ext cx="3047920" cy="1116000"/>
          </a:xfrm>
          <a:prstGeom prst="roundRect">
            <a:avLst/>
          </a:prstGeom>
          <a:solidFill>
            <a:srgbClr val="E4DFF5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it-IT" b="1" dirty="0" smtClean="0">
                <a:solidFill>
                  <a:srgbClr val="422E8D"/>
                </a:solidFill>
              </a:rPr>
              <a:t>TOTALE dei laureati </a:t>
            </a:r>
          </a:p>
          <a:p>
            <a:pPr algn="ctr">
              <a:spcBef>
                <a:spcPts val="600"/>
              </a:spcBef>
            </a:pPr>
            <a:r>
              <a:rPr lang="it-IT" b="1" dirty="0" smtClean="0">
                <a:solidFill>
                  <a:srgbClr val="422E8D"/>
                </a:solidFill>
              </a:rPr>
              <a:t>nel 2016</a:t>
            </a:r>
            <a:br>
              <a:rPr lang="it-IT" b="1" dirty="0" smtClean="0">
                <a:solidFill>
                  <a:srgbClr val="422E8D"/>
                </a:solidFill>
              </a:rPr>
            </a:br>
            <a:r>
              <a:rPr lang="it-IT" b="1" dirty="0" smtClean="0">
                <a:solidFill>
                  <a:srgbClr val="990033"/>
                </a:solidFill>
              </a:rPr>
              <a:t>272.225</a:t>
            </a:r>
            <a:endParaRPr lang="it-IT" b="1" dirty="0">
              <a:solidFill>
                <a:srgbClr val="990033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5138573" y="1129271"/>
            <a:ext cx="3131483" cy="1306427"/>
          </a:xfrm>
          <a:prstGeom prst="roundRect">
            <a:avLst/>
          </a:prstGeom>
          <a:solidFill>
            <a:srgbClr val="CCECFF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700" dirty="0" smtClean="0">
                <a:solidFill>
                  <a:srgbClr val="422E8D"/>
                </a:solidFill>
              </a:rPr>
              <a:t>primo livello 	         62%</a:t>
            </a:r>
            <a:br>
              <a:rPr lang="it-IT" sz="1700" dirty="0" smtClean="0">
                <a:solidFill>
                  <a:srgbClr val="422E8D"/>
                </a:solidFill>
              </a:rPr>
            </a:br>
            <a:r>
              <a:rPr lang="it-IT" sz="1700" dirty="0" smtClean="0">
                <a:solidFill>
                  <a:srgbClr val="422E8D"/>
                </a:solidFill>
              </a:rPr>
              <a:t>magistrale biennale        36%</a:t>
            </a:r>
            <a:endParaRPr lang="it-IT" sz="1700" dirty="0">
              <a:solidFill>
                <a:srgbClr val="422E8D"/>
              </a:solidFill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5138612" y="2662549"/>
            <a:ext cx="3131444" cy="1116000"/>
          </a:xfrm>
          <a:prstGeom prst="roundRect">
            <a:avLst/>
          </a:prstGeom>
          <a:solidFill>
            <a:srgbClr val="FFFFCC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700" dirty="0">
                <a:solidFill>
                  <a:srgbClr val="422E8D"/>
                </a:solidFill>
              </a:rPr>
              <a:t>primo livello </a:t>
            </a:r>
            <a:r>
              <a:rPr lang="it-IT" sz="1700" dirty="0" smtClean="0">
                <a:solidFill>
                  <a:srgbClr val="422E8D"/>
                </a:solidFill>
              </a:rPr>
              <a:t>	         60%</a:t>
            </a:r>
            <a:r>
              <a:rPr lang="it-IT" sz="1700" dirty="0">
                <a:solidFill>
                  <a:srgbClr val="422E8D"/>
                </a:solidFill>
              </a:rPr>
              <a:t/>
            </a:r>
            <a:br>
              <a:rPr lang="it-IT" sz="1700" dirty="0">
                <a:solidFill>
                  <a:srgbClr val="422E8D"/>
                </a:solidFill>
              </a:rPr>
            </a:br>
            <a:r>
              <a:rPr lang="it-IT" sz="1700" dirty="0">
                <a:solidFill>
                  <a:srgbClr val="422E8D"/>
                </a:solidFill>
              </a:rPr>
              <a:t>magistrale biennale </a:t>
            </a:r>
            <a:r>
              <a:rPr lang="it-IT" sz="1700" dirty="0" smtClean="0">
                <a:solidFill>
                  <a:srgbClr val="422E8D"/>
                </a:solidFill>
              </a:rPr>
              <a:t>       38%</a:t>
            </a:r>
            <a:endParaRPr lang="it-IT" sz="1700" dirty="0">
              <a:solidFill>
                <a:srgbClr val="422E8D"/>
              </a:solidFill>
            </a:endParaRPr>
          </a:p>
        </p:txBody>
      </p:sp>
      <p:sp>
        <p:nvSpPr>
          <p:cNvPr id="17" name="Rettangolo arrotondato 16"/>
          <p:cNvSpPr/>
          <p:nvPr/>
        </p:nvSpPr>
        <p:spPr>
          <a:xfrm>
            <a:off x="5138612" y="4005400"/>
            <a:ext cx="3131444" cy="1116000"/>
          </a:xfrm>
          <a:prstGeom prst="roundRect">
            <a:avLst/>
          </a:prstGeom>
          <a:solidFill>
            <a:srgbClr val="E4DFF5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700" dirty="0">
                <a:solidFill>
                  <a:srgbClr val="422E8D"/>
                </a:solidFill>
              </a:rPr>
              <a:t>primo </a:t>
            </a:r>
            <a:r>
              <a:rPr lang="it-IT" sz="1700" dirty="0" smtClean="0">
                <a:solidFill>
                  <a:srgbClr val="422E8D"/>
                </a:solidFill>
              </a:rPr>
              <a:t>livello	         57%</a:t>
            </a:r>
            <a:r>
              <a:rPr lang="it-IT" sz="1700" dirty="0">
                <a:solidFill>
                  <a:srgbClr val="422E8D"/>
                </a:solidFill>
              </a:rPr>
              <a:t/>
            </a:r>
            <a:br>
              <a:rPr lang="it-IT" sz="1700" dirty="0">
                <a:solidFill>
                  <a:srgbClr val="422E8D"/>
                </a:solidFill>
              </a:rPr>
            </a:br>
            <a:r>
              <a:rPr lang="it-IT" sz="1700" dirty="0">
                <a:solidFill>
                  <a:srgbClr val="422E8D"/>
                </a:solidFill>
              </a:rPr>
              <a:t>magistrale biennale </a:t>
            </a:r>
            <a:r>
              <a:rPr lang="it-IT" sz="1700" dirty="0" smtClean="0">
                <a:solidFill>
                  <a:srgbClr val="422E8D"/>
                </a:solidFill>
              </a:rPr>
              <a:t>       29%</a:t>
            </a:r>
            <a:endParaRPr lang="it-IT" sz="1700" dirty="0">
              <a:solidFill>
                <a:srgbClr val="422E8D"/>
              </a:solidFill>
            </a:endParaRPr>
          </a:p>
        </p:txBody>
      </p:sp>
      <p:sp>
        <p:nvSpPr>
          <p:cNvPr id="21" name="Rettangolo arrotondato 20"/>
          <p:cNvSpPr/>
          <p:nvPr/>
        </p:nvSpPr>
        <p:spPr>
          <a:xfrm>
            <a:off x="1187624" y="5589320"/>
            <a:ext cx="7848872" cy="72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2"/>
                </a:solidFill>
              </a:rPr>
              <a:t>Il 40% dei residenti in Provincia di Milano si laurea in Atenei non aderenti ad </a:t>
            </a:r>
            <a:r>
              <a:rPr lang="it-IT" dirty="0" err="1" smtClean="0">
                <a:solidFill>
                  <a:schemeClr val="tx2"/>
                </a:solidFill>
              </a:rPr>
              <a:t>AlmaLaurea</a:t>
            </a:r>
            <a:r>
              <a:rPr lang="it-IT" dirty="0" smtClean="0">
                <a:solidFill>
                  <a:schemeClr val="tx2"/>
                </a:solidFill>
              </a:rPr>
              <a:t> (in particolare, UCSC, Bocconi, Politecnico di Milano)</a:t>
            </a:r>
          </a:p>
        </p:txBody>
      </p:sp>
    </p:spTree>
    <p:extLst>
      <p:ext uri="{BB962C8B-B14F-4D97-AF65-F5344CB8AC3E}">
        <p14:creationId xmlns:p14="http://schemas.microsoft.com/office/powerpoint/2010/main" xmlns="" val="455597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  <p:bldP spid="10" grpId="0" animBg="1"/>
      <p:bldP spid="16" grpId="0" animBg="1"/>
      <p:bldP spid="17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it-IT" dirty="0" smtClean="0"/>
              <a:t>Regolarità negli studi: </a:t>
            </a:r>
            <a:r>
              <a:rPr lang="it-IT" i="1" dirty="0" smtClean="0"/>
              <a:t>laurea in corso</a:t>
            </a:r>
            <a:endParaRPr lang="it-IT" i="1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it-IT" dirty="0" smtClean="0"/>
              <a:t>valori percentuali</a:t>
            </a:r>
            <a:endParaRPr lang="it-IT" dirty="0"/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47896495"/>
              </p:ext>
            </p:extLst>
          </p:nvPr>
        </p:nvGraphicFramePr>
        <p:xfrm>
          <a:off x="1497482" y="692696"/>
          <a:ext cx="725098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egnaposto testo 23"/>
          <p:cNvSpPr>
            <a:spLocks noGrp="1"/>
          </p:cNvSpPr>
          <p:nvPr>
            <p:ph type="body" sz="quarter" idx="13"/>
          </p:nvPr>
        </p:nvSpPr>
        <p:spPr>
          <a:xfrm>
            <a:off x="-34725" y="831472"/>
            <a:ext cx="1331640" cy="1445400"/>
          </a:xfrm>
        </p:spPr>
        <p:txBody>
          <a:bodyPr/>
          <a:lstStyle/>
          <a:p>
            <a:r>
              <a:rPr lang="it-IT" dirty="0" smtClean="0"/>
              <a:t>LAUREATI </a:t>
            </a:r>
            <a:br>
              <a:rPr lang="it-IT" dirty="0" smtClean="0"/>
            </a:br>
            <a:r>
              <a:rPr lang="it-IT" dirty="0" smtClean="0"/>
              <a:t>2016</a:t>
            </a:r>
          </a:p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AF83F2C1-00D6-4677-AB52-2D34725C4923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1663302" y="1404267"/>
            <a:ext cx="2845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 smtClean="0">
                <a:solidFill>
                  <a:srgbClr val="422E8D"/>
                </a:solidFill>
                <a:latin typeface="+mn-lt"/>
              </a:rPr>
              <a:t>Gruppo letterario </a:t>
            </a:r>
            <a:br>
              <a:rPr lang="it-IT" sz="1600" b="1" dirty="0" smtClean="0">
                <a:solidFill>
                  <a:srgbClr val="422E8D"/>
                </a:solidFill>
                <a:latin typeface="+mn-lt"/>
              </a:rPr>
            </a:br>
            <a:r>
              <a:rPr lang="it-IT" sz="1600" b="1" dirty="0" smtClean="0">
                <a:solidFill>
                  <a:srgbClr val="422E8D"/>
                </a:solidFill>
                <a:latin typeface="+mn-lt"/>
              </a:rPr>
              <a:t>residenti in Lombardia</a:t>
            </a:r>
            <a:endParaRPr lang="it-IT" sz="1600" b="1" dirty="0">
              <a:solidFill>
                <a:srgbClr val="422E8D"/>
              </a:solidFill>
              <a:latin typeface="+mn-lt"/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1187624" y="5589320"/>
            <a:ext cx="7848872" cy="72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2"/>
                </a:solidFill>
              </a:rPr>
              <a:t>Non si rilevano particolari differenze </a:t>
            </a:r>
            <a:br>
              <a:rPr lang="it-IT" dirty="0" smtClean="0">
                <a:solidFill>
                  <a:schemeClr val="tx2"/>
                </a:solidFill>
              </a:rPr>
            </a:br>
            <a:r>
              <a:rPr lang="it-IT" dirty="0" smtClean="0">
                <a:solidFill>
                  <a:schemeClr val="tx2"/>
                </a:solidFill>
              </a:rPr>
              <a:t>tra i laureati di primo livello e i magistrali biennali</a:t>
            </a:r>
          </a:p>
        </p:txBody>
      </p:sp>
    </p:spTree>
    <p:extLst>
      <p:ext uri="{BB962C8B-B14F-4D97-AF65-F5344CB8AC3E}">
        <p14:creationId xmlns:p14="http://schemas.microsoft.com/office/powerpoint/2010/main" xmlns="" val="575144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it-IT" dirty="0" smtClean="0"/>
              <a:t>Esperienze all’estero durante gli studi universitari</a:t>
            </a:r>
            <a:endParaRPr lang="it-IT" i="1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it-IT" dirty="0" smtClean="0"/>
              <a:t>valori percentuali</a:t>
            </a:r>
            <a:endParaRPr lang="it-IT" dirty="0"/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51106809"/>
              </p:ext>
            </p:extLst>
          </p:nvPr>
        </p:nvGraphicFramePr>
        <p:xfrm>
          <a:off x="1116013" y="920365"/>
          <a:ext cx="7138667" cy="5316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egnaposto testo 23"/>
          <p:cNvSpPr>
            <a:spLocks noGrp="1"/>
          </p:cNvSpPr>
          <p:nvPr>
            <p:ph type="body" sz="quarter" idx="13"/>
          </p:nvPr>
        </p:nvSpPr>
        <p:spPr>
          <a:xfrm>
            <a:off x="-34725" y="831472"/>
            <a:ext cx="1331640" cy="1445400"/>
          </a:xfrm>
        </p:spPr>
        <p:txBody>
          <a:bodyPr/>
          <a:lstStyle/>
          <a:p>
            <a:r>
              <a:rPr lang="it-IT" dirty="0" smtClean="0"/>
              <a:t>LAUREATI </a:t>
            </a:r>
            <a:br>
              <a:rPr lang="it-IT" dirty="0" smtClean="0"/>
            </a:br>
            <a:r>
              <a:rPr lang="it-IT" dirty="0" smtClean="0"/>
              <a:t>2016</a:t>
            </a:r>
          </a:p>
          <a:p>
            <a:endParaRPr lang="it-IT" dirty="0"/>
          </a:p>
        </p:txBody>
      </p:sp>
      <p:sp>
        <p:nvSpPr>
          <p:cNvPr id="9" name="Rettangolo arrotondato 8"/>
          <p:cNvSpPr/>
          <p:nvPr/>
        </p:nvSpPr>
        <p:spPr>
          <a:xfrm>
            <a:off x="5497404" y="812285"/>
            <a:ext cx="2330450" cy="588781"/>
          </a:xfrm>
          <a:prstGeom prst="roundRect">
            <a:avLst/>
          </a:prstGeom>
          <a:gradFill>
            <a:gsLst>
              <a:gs pos="0">
                <a:srgbClr val="755DCB"/>
              </a:gs>
              <a:gs pos="100000">
                <a:srgbClr val="832FFF"/>
              </a:gs>
            </a:gsLst>
          </a:gra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bg1"/>
                </a:solidFill>
              </a:rPr>
              <a:t>Con Erasmus o altro programma UE</a:t>
            </a:r>
            <a:endParaRPr lang="it-IT" sz="1600" b="1" dirty="0">
              <a:solidFill>
                <a:schemeClr val="bg1"/>
              </a:solidFill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6381145" y="1693229"/>
            <a:ext cx="590133" cy="540861"/>
          </a:xfrm>
          <a:prstGeom prst="roundRect">
            <a:avLst/>
          </a:prstGeom>
          <a:gradFill>
            <a:gsLst>
              <a:gs pos="0">
                <a:srgbClr val="755DCB"/>
              </a:gs>
              <a:gs pos="100000">
                <a:srgbClr val="832FFF"/>
              </a:gs>
            </a:gsLst>
            <a:lin ang="8100000" scaled="1"/>
          </a:gra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700" b="1" dirty="0" smtClean="0">
                <a:solidFill>
                  <a:schemeClr val="bg1"/>
                </a:solidFill>
              </a:rPr>
              <a:t>6,2</a:t>
            </a:r>
            <a:endParaRPr lang="it-IT" sz="1700" b="1" dirty="0">
              <a:solidFill>
                <a:schemeClr val="bg1"/>
              </a:solidFill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6390807" y="3122169"/>
            <a:ext cx="590133" cy="540861"/>
          </a:xfrm>
          <a:prstGeom prst="roundRect">
            <a:avLst/>
          </a:prstGeom>
          <a:gradFill>
            <a:gsLst>
              <a:gs pos="0">
                <a:srgbClr val="755DCB"/>
              </a:gs>
              <a:gs pos="100000">
                <a:srgbClr val="832FFF"/>
              </a:gs>
            </a:gsLst>
          </a:gra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700" b="1" dirty="0" smtClean="0">
                <a:solidFill>
                  <a:schemeClr val="bg1"/>
                </a:solidFill>
              </a:rPr>
              <a:t>6,6</a:t>
            </a:r>
            <a:endParaRPr lang="it-IT" sz="1700" b="1" dirty="0">
              <a:solidFill>
                <a:schemeClr val="bg1"/>
              </a:solidFill>
            </a:endParaRPr>
          </a:p>
        </p:txBody>
      </p:sp>
      <p:sp>
        <p:nvSpPr>
          <p:cNvPr id="15" name="Rettangolo arrotondato 14"/>
          <p:cNvSpPr/>
          <p:nvPr/>
        </p:nvSpPr>
        <p:spPr>
          <a:xfrm>
            <a:off x="6395214" y="4562329"/>
            <a:ext cx="590133" cy="540861"/>
          </a:xfrm>
          <a:prstGeom prst="roundRect">
            <a:avLst/>
          </a:prstGeom>
          <a:gradFill>
            <a:gsLst>
              <a:gs pos="0">
                <a:srgbClr val="755DCB"/>
              </a:gs>
              <a:gs pos="100000">
                <a:srgbClr val="832FFF"/>
              </a:gs>
            </a:gsLst>
          </a:gra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700" b="1" dirty="0" smtClean="0">
                <a:solidFill>
                  <a:schemeClr val="bg1"/>
                </a:solidFill>
              </a:rPr>
              <a:t>8,4</a:t>
            </a:r>
            <a:endParaRPr lang="it-IT" sz="1700" b="1" dirty="0">
              <a:solidFill>
                <a:schemeClr val="bg1"/>
              </a:solidFill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19/03/2018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AF83F2C1-00D6-4677-AB52-2D34725C4923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1547664" y="1639938"/>
            <a:ext cx="2845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 smtClean="0">
                <a:solidFill>
                  <a:srgbClr val="422E8D"/>
                </a:solidFill>
                <a:latin typeface="+mn-lt"/>
              </a:rPr>
              <a:t>Gruppo letterario </a:t>
            </a:r>
            <a:br>
              <a:rPr lang="it-IT" sz="1600" b="1" dirty="0" smtClean="0">
                <a:solidFill>
                  <a:srgbClr val="422E8D"/>
                </a:solidFill>
                <a:latin typeface="+mn-lt"/>
              </a:rPr>
            </a:br>
            <a:r>
              <a:rPr lang="it-IT" sz="1600" b="1" dirty="0" smtClean="0">
                <a:solidFill>
                  <a:srgbClr val="422E8D"/>
                </a:solidFill>
                <a:latin typeface="+mn-lt"/>
              </a:rPr>
              <a:t>residenti in Lombardia</a:t>
            </a:r>
            <a:endParaRPr lang="it-IT" sz="1600" b="1" dirty="0">
              <a:solidFill>
                <a:srgbClr val="422E8D"/>
              </a:solidFill>
              <a:latin typeface="+mn-lt"/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1187624" y="5589320"/>
            <a:ext cx="7848872" cy="72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2"/>
                </a:solidFill>
              </a:rPr>
              <a:t>Le esperienze all’estero sono più diffuse tra i laureati magistrali biennali</a:t>
            </a:r>
          </a:p>
        </p:txBody>
      </p:sp>
    </p:spTree>
    <p:extLst>
      <p:ext uri="{BB962C8B-B14F-4D97-AF65-F5344CB8AC3E}">
        <p14:creationId xmlns:p14="http://schemas.microsoft.com/office/powerpoint/2010/main" xmlns="" val="2264467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layout_nuovo_modello5">
  <a:themeElements>
    <a:clrScheme name="Palette AlmaLaurea">
      <a:dk1>
        <a:srgbClr val="000000"/>
      </a:dk1>
      <a:lt1>
        <a:srgbClr val="FFFFFF"/>
      </a:lt1>
      <a:dk2>
        <a:srgbClr val="422E8D"/>
      </a:dk2>
      <a:lt2>
        <a:srgbClr val="FFB70B"/>
      </a:lt2>
      <a:accent1>
        <a:srgbClr val="816CCF"/>
      </a:accent1>
      <a:accent2>
        <a:srgbClr val="FFF799"/>
      </a:accent2>
      <a:accent3>
        <a:srgbClr val="3F469A"/>
      </a:accent3>
      <a:accent4>
        <a:srgbClr val="FFEB00"/>
      </a:accent4>
      <a:accent5>
        <a:srgbClr val="C86EF0"/>
      </a:accent5>
      <a:accent6>
        <a:srgbClr val="8583BC"/>
      </a:accent6>
      <a:hlink>
        <a:srgbClr val="0000FF"/>
      </a:hlink>
      <a:folHlink>
        <a:srgbClr val="A116E0"/>
      </a:folHlink>
    </a:clrScheme>
    <a:fontScheme name="Mi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lette AlmaLaurea">
    <a:dk1>
      <a:srgbClr val="000000"/>
    </a:dk1>
    <a:lt1>
      <a:srgbClr val="FFFFFF"/>
    </a:lt1>
    <a:dk2>
      <a:srgbClr val="422E8D"/>
    </a:dk2>
    <a:lt2>
      <a:srgbClr val="FFB70B"/>
    </a:lt2>
    <a:accent1>
      <a:srgbClr val="816CCF"/>
    </a:accent1>
    <a:accent2>
      <a:srgbClr val="FFF799"/>
    </a:accent2>
    <a:accent3>
      <a:srgbClr val="3F469A"/>
    </a:accent3>
    <a:accent4>
      <a:srgbClr val="FFEB00"/>
    </a:accent4>
    <a:accent5>
      <a:srgbClr val="C86EF0"/>
    </a:accent5>
    <a:accent6>
      <a:srgbClr val="8583BC"/>
    </a:accent6>
    <a:hlink>
      <a:srgbClr val="0000FF"/>
    </a:hlink>
    <a:folHlink>
      <a:srgbClr val="A116E0"/>
    </a:folHlink>
  </a:clrScheme>
</a:themeOverride>
</file>

<file path=ppt/theme/themeOverride2.xml><?xml version="1.0" encoding="utf-8"?>
<a:themeOverride xmlns:a="http://schemas.openxmlformats.org/drawingml/2006/main">
  <a:clrScheme name="Palette AlmaLaurea">
    <a:dk1>
      <a:srgbClr val="000000"/>
    </a:dk1>
    <a:lt1>
      <a:srgbClr val="FFFFFF"/>
    </a:lt1>
    <a:dk2>
      <a:srgbClr val="422E8D"/>
    </a:dk2>
    <a:lt2>
      <a:srgbClr val="FFB70B"/>
    </a:lt2>
    <a:accent1>
      <a:srgbClr val="816CCF"/>
    </a:accent1>
    <a:accent2>
      <a:srgbClr val="FFF799"/>
    </a:accent2>
    <a:accent3>
      <a:srgbClr val="3F469A"/>
    </a:accent3>
    <a:accent4>
      <a:srgbClr val="FFEB00"/>
    </a:accent4>
    <a:accent5>
      <a:srgbClr val="C86EF0"/>
    </a:accent5>
    <a:accent6>
      <a:srgbClr val="8583BC"/>
    </a:accent6>
    <a:hlink>
      <a:srgbClr val="0000FF"/>
    </a:hlink>
    <a:folHlink>
      <a:srgbClr val="A116E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layout_nuovo_modello5</Template>
  <TotalTime>19378</TotalTime>
  <Words>1531</Words>
  <Application>Microsoft Office PowerPoint</Application>
  <PresentationFormat>Presentazione su schermo (4:3)</PresentationFormat>
  <Paragraphs>301</Paragraphs>
  <Slides>26</Slides>
  <Notes>26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layout_nuovo_modello5</vt:lpstr>
      <vt:lpstr>Formazione universitaria umanistica e mercati del lavoro:  specificità e caratteristiche territoriali</vt:lpstr>
      <vt:lpstr>Indice</vt:lpstr>
      <vt:lpstr>Quesiti e scenari</vt:lpstr>
      <vt:lpstr>Di quali laureati parliamo</vt:lpstr>
      <vt:lpstr>Di quali laureati parliamo</vt:lpstr>
      <vt:lpstr>Di quali dottori di ricerca parliamo</vt:lpstr>
      <vt:lpstr>PROFILO DEI LAUREATI Popolazione analizzata: laureati nell’anno 2016</vt:lpstr>
      <vt:lpstr>Regolarità negli studi: laurea in corso</vt:lpstr>
      <vt:lpstr>Esperienze all’estero durante gli studi universitari</vt:lpstr>
      <vt:lpstr>Svolgimento di tirocini/stage riconosciuti dal corso di laurea</vt:lpstr>
      <vt:lpstr>Esperienze di lavoro durante gli studi universitari</vt:lpstr>
      <vt:lpstr>Soddisfazione complessiva per il corso di laurea</vt:lpstr>
      <vt:lpstr>Ipotesi di re-iscrizione all’università: stesso corso e stesso Ateneo</vt:lpstr>
      <vt:lpstr>CONDIZIONE OCCUPAZIONALE DEI LAUREATI Condizione formativa a un anno</vt:lpstr>
      <vt:lpstr>Motivazioni della NON iscrizione alla magistrale a un anno dalla laurea</vt:lpstr>
      <vt:lpstr>Laureati di primo livello che non proseguono gli studi con  la magistrale: tasso di occupazione a un anno dalla laurea</vt:lpstr>
      <vt:lpstr>Occupazione dei laureati di secondo livello</vt:lpstr>
      <vt:lpstr>Tasso di occupazione</vt:lpstr>
      <vt:lpstr>Retribuzione mensile netta</vt:lpstr>
      <vt:lpstr>Efficacia* della laurea</vt:lpstr>
      <vt:lpstr>Occupati a cinque anni: ramo di attività economica dell’azienda  e area geografica della sede di lavoro</vt:lpstr>
      <vt:lpstr>DOTTORI DI RICERCA Numeri in scienze umane</vt:lpstr>
      <vt:lpstr>DOTTORI DI RICERCA Alcune caratteristiche dei dottori di ricerca in scienze umane  in scienze umane</vt:lpstr>
      <vt:lpstr>DOTTORI DI RICERCA Alcune caratteristiche dei dottori di ricerca in scienze umane  in scienze umane</vt:lpstr>
      <vt:lpstr>Occupazione a un anno dei dottori di ricerca  in scienze umane </vt:lpstr>
      <vt:lpstr>Diapositiva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Laureati Pre-Riforma</dc:title>
  <dc:creator>ghiselli</dc:creator>
  <cp:lastModifiedBy>Gilberto</cp:lastModifiedBy>
  <cp:revision>2808</cp:revision>
  <cp:lastPrinted>2017-05-19T08:54:22Z</cp:lastPrinted>
  <dcterms:created xsi:type="dcterms:W3CDTF">2011-12-22T10:11:52Z</dcterms:created>
  <dcterms:modified xsi:type="dcterms:W3CDTF">2018-03-20T17:47:04Z</dcterms:modified>
</cp:coreProperties>
</file>