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147374044" r:id="rId5"/>
    <p:sldId id="2147374052" r:id="rId6"/>
    <p:sldId id="2147374053" r:id="rId7"/>
    <p:sldId id="2147374055" r:id="rId8"/>
    <p:sldId id="2147374063" r:id="rId9"/>
    <p:sldId id="2147374067" r:id="rId10"/>
    <p:sldId id="2147374068" r:id="rId11"/>
    <p:sldId id="2147374070" r:id="rId12"/>
    <p:sldId id="2147374071" r:id="rId13"/>
    <p:sldId id="2147374059" r:id="rId14"/>
  </p:sldIdLst>
  <p:sldSz cx="12192000" cy="6858000"/>
  <p:notesSz cx="6797675" cy="9926638"/>
  <p:custDataLst>
    <p:tags r:id="rId16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840"/>
    <a:srgbClr val="0B0D0B"/>
    <a:srgbClr val="A62238"/>
    <a:srgbClr val="7B990F"/>
    <a:srgbClr val="079DAD"/>
    <a:srgbClr val="777777"/>
    <a:srgbClr val="292929"/>
    <a:srgbClr val="808080"/>
    <a:srgbClr val="4D4D4D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69D97-A410-489A-855F-1B1649EE7FE6}" v="4" dt="2024-01-26T08:39:08.273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5" autoAdjust="0"/>
    <p:restoredTop sz="94664"/>
  </p:normalViewPr>
  <p:slideViewPr>
    <p:cSldViewPr snapToGrid="0">
      <p:cViewPr varScale="1">
        <p:scale>
          <a:sx n="112" d="100"/>
          <a:sy n="112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AACD8-894A-4393-BE6C-316C0114C827}" type="doc">
      <dgm:prSet loTypeId="urn:microsoft.com/office/officeart/2005/8/layout/lProcess2" loCatId="relationship" qsTypeId="urn:microsoft.com/office/officeart/2005/8/quickstyle/simple1" qsCatId="simple" csTypeId="urn:microsoft.com/office/officeart/2005/8/colors/accent6_2" csCatId="accent6" phldr="1"/>
      <dgm:spPr/>
    </dgm:pt>
    <dgm:pt modelId="{B7AA3B28-076C-48C9-8730-A8EF3001BAD6}">
      <dgm:prSet phldrT="[Testo]" custT="1"/>
      <dgm:spPr/>
      <dgm:t>
        <a:bodyPr/>
        <a:lstStyle/>
        <a:p>
          <a:r>
            <a:rPr lang="it-IT" sz="2000" b="1" i="1" dirty="0">
              <a:latin typeface="+mj-lt"/>
            </a:rPr>
            <a:t>Obiettivi</a:t>
          </a:r>
        </a:p>
      </dgm:t>
    </dgm:pt>
    <dgm:pt modelId="{6E5BA78E-2DAE-4CE3-885B-98B76447297C}" type="parTrans" cxnId="{A3B5BF19-47CB-41A0-B6BC-DF6BC27F4B4F}">
      <dgm:prSet/>
      <dgm:spPr/>
      <dgm:t>
        <a:bodyPr/>
        <a:lstStyle/>
        <a:p>
          <a:endParaRPr lang="it-IT"/>
        </a:p>
      </dgm:t>
    </dgm:pt>
    <dgm:pt modelId="{1AFF2860-3B1F-4C6D-B48B-8DC2CCFF35BA}" type="sibTrans" cxnId="{A3B5BF19-47CB-41A0-B6BC-DF6BC27F4B4F}">
      <dgm:prSet/>
      <dgm:spPr/>
      <dgm:t>
        <a:bodyPr/>
        <a:lstStyle/>
        <a:p>
          <a:endParaRPr lang="it-IT"/>
        </a:p>
      </dgm:t>
    </dgm:pt>
    <dgm:pt modelId="{5B4D0CB2-C075-41DB-9D24-0E52C721E1CD}">
      <dgm:prSet phldrT="[Testo]" custT="1"/>
      <dgm:spPr/>
      <dgm:t>
        <a:bodyPr/>
        <a:lstStyle/>
        <a:p>
          <a:r>
            <a:rPr lang="it-IT" sz="2000" b="1" i="1" dirty="0">
              <a:latin typeface="+mj-lt"/>
            </a:rPr>
            <a:t>Perché partecipare</a:t>
          </a:r>
        </a:p>
      </dgm:t>
    </dgm:pt>
    <dgm:pt modelId="{EF9F119E-DE5D-4950-9129-51A56A40A3CE}" type="parTrans" cxnId="{BE8EE1A2-B77C-4169-93BD-7986CDCEDAE5}">
      <dgm:prSet/>
      <dgm:spPr/>
      <dgm:t>
        <a:bodyPr/>
        <a:lstStyle/>
        <a:p>
          <a:endParaRPr lang="it-IT"/>
        </a:p>
      </dgm:t>
    </dgm:pt>
    <dgm:pt modelId="{0FFC62C7-DF4E-4330-A0AF-04D89C284063}" type="sibTrans" cxnId="{BE8EE1A2-B77C-4169-93BD-7986CDCEDAE5}">
      <dgm:prSet/>
      <dgm:spPr/>
      <dgm:t>
        <a:bodyPr/>
        <a:lstStyle/>
        <a:p>
          <a:endParaRPr lang="it-IT"/>
        </a:p>
      </dgm:t>
    </dgm:pt>
    <dgm:pt modelId="{293D5737-0D5C-4641-AF35-7FA03E3BC9F9}">
      <dgm:prSet phldrT="[Testo]" custT="1"/>
      <dgm:spPr/>
      <dgm:t>
        <a:bodyPr/>
        <a:lstStyle/>
        <a:p>
          <a:r>
            <a:rPr lang="it-IT" sz="2000" b="1" i="1" dirty="0">
              <a:latin typeface="+mj-lt"/>
            </a:rPr>
            <a:t>A chi si rivolge</a:t>
          </a:r>
        </a:p>
      </dgm:t>
    </dgm:pt>
    <dgm:pt modelId="{9B5D1F9F-7E7A-4AF3-95FA-C3D136643738}" type="parTrans" cxnId="{622FF73C-8841-4109-8319-A6C1688ADF2E}">
      <dgm:prSet/>
      <dgm:spPr/>
      <dgm:t>
        <a:bodyPr/>
        <a:lstStyle/>
        <a:p>
          <a:endParaRPr lang="it-IT"/>
        </a:p>
      </dgm:t>
    </dgm:pt>
    <dgm:pt modelId="{FC519C36-9285-4A0A-84B6-03F19923EB62}" type="sibTrans" cxnId="{622FF73C-8841-4109-8319-A6C1688ADF2E}">
      <dgm:prSet/>
      <dgm:spPr/>
      <dgm:t>
        <a:bodyPr/>
        <a:lstStyle/>
        <a:p>
          <a:endParaRPr lang="it-IT"/>
        </a:p>
      </dgm:t>
    </dgm:pt>
    <dgm:pt modelId="{ECE474B4-07B3-47A1-A433-EAFFACF31363}" type="pres">
      <dgm:prSet presAssocID="{0C2AACD8-894A-4393-BE6C-316C0114C827}" presName="theList" presStyleCnt="0">
        <dgm:presLayoutVars>
          <dgm:dir/>
          <dgm:animLvl val="lvl"/>
          <dgm:resizeHandles val="exact"/>
        </dgm:presLayoutVars>
      </dgm:prSet>
      <dgm:spPr/>
    </dgm:pt>
    <dgm:pt modelId="{64B788F8-45FC-45D4-9966-EDF394490D47}" type="pres">
      <dgm:prSet presAssocID="{B7AA3B28-076C-48C9-8730-A8EF3001BAD6}" presName="compNode" presStyleCnt="0"/>
      <dgm:spPr/>
    </dgm:pt>
    <dgm:pt modelId="{257675F8-74E0-4140-8C45-00BD8EFD488C}" type="pres">
      <dgm:prSet presAssocID="{B7AA3B28-076C-48C9-8730-A8EF3001BAD6}" presName="aNode" presStyleLbl="bgShp" presStyleIdx="0" presStyleCnt="3"/>
      <dgm:spPr/>
    </dgm:pt>
    <dgm:pt modelId="{86D6AE9F-7549-4FBE-8162-8B2D25893453}" type="pres">
      <dgm:prSet presAssocID="{B7AA3B28-076C-48C9-8730-A8EF3001BAD6}" presName="textNode" presStyleLbl="bgShp" presStyleIdx="0" presStyleCnt="3"/>
      <dgm:spPr/>
    </dgm:pt>
    <dgm:pt modelId="{63D01439-5B3D-4634-9459-F011A485DC29}" type="pres">
      <dgm:prSet presAssocID="{B7AA3B28-076C-48C9-8730-A8EF3001BAD6}" presName="compChildNode" presStyleCnt="0"/>
      <dgm:spPr/>
    </dgm:pt>
    <dgm:pt modelId="{18C3F6A8-5DF6-49E4-8F43-8FADEBC51A4D}" type="pres">
      <dgm:prSet presAssocID="{B7AA3B28-076C-48C9-8730-A8EF3001BAD6}" presName="theInnerList" presStyleCnt="0"/>
      <dgm:spPr/>
    </dgm:pt>
    <dgm:pt modelId="{976E92DB-AC6E-4620-BF2C-7FC4A3506136}" type="pres">
      <dgm:prSet presAssocID="{B7AA3B28-076C-48C9-8730-A8EF3001BAD6}" presName="aSpace" presStyleCnt="0"/>
      <dgm:spPr/>
    </dgm:pt>
    <dgm:pt modelId="{D5A55D5A-A309-4648-99EC-1CB0A85734F8}" type="pres">
      <dgm:prSet presAssocID="{293D5737-0D5C-4641-AF35-7FA03E3BC9F9}" presName="compNode" presStyleCnt="0"/>
      <dgm:spPr/>
    </dgm:pt>
    <dgm:pt modelId="{EC788E04-4587-4CA8-9CBE-645801C1988F}" type="pres">
      <dgm:prSet presAssocID="{293D5737-0D5C-4641-AF35-7FA03E3BC9F9}" presName="aNode" presStyleLbl="bgShp" presStyleIdx="1" presStyleCnt="3" custLinFactNeighborY="-120"/>
      <dgm:spPr/>
    </dgm:pt>
    <dgm:pt modelId="{F16AFE93-CAEA-433F-9520-D2E04E7D6593}" type="pres">
      <dgm:prSet presAssocID="{293D5737-0D5C-4641-AF35-7FA03E3BC9F9}" presName="textNode" presStyleLbl="bgShp" presStyleIdx="1" presStyleCnt="3"/>
      <dgm:spPr/>
    </dgm:pt>
    <dgm:pt modelId="{14AA24AD-330F-4DBE-B941-51AA41602DE9}" type="pres">
      <dgm:prSet presAssocID="{293D5737-0D5C-4641-AF35-7FA03E3BC9F9}" presName="compChildNode" presStyleCnt="0"/>
      <dgm:spPr/>
    </dgm:pt>
    <dgm:pt modelId="{FD616E0C-4317-4E44-93B0-39C843CF357E}" type="pres">
      <dgm:prSet presAssocID="{293D5737-0D5C-4641-AF35-7FA03E3BC9F9}" presName="theInnerList" presStyleCnt="0"/>
      <dgm:spPr/>
    </dgm:pt>
    <dgm:pt modelId="{69F0ACAA-0941-44BF-BE89-7A7C3D85418D}" type="pres">
      <dgm:prSet presAssocID="{293D5737-0D5C-4641-AF35-7FA03E3BC9F9}" presName="aSpace" presStyleCnt="0"/>
      <dgm:spPr/>
    </dgm:pt>
    <dgm:pt modelId="{744CBE90-266C-4A9D-A687-211F069AF79E}" type="pres">
      <dgm:prSet presAssocID="{5B4D0CB2-C075-41DB-9D24-0E52C721E1CD}" presName="compNode" presStyleCnt="0"/>
      <dgm:spPr/>
    </dgm:pt>
    <dgm:pt modelId="{FE490861-50C8-4BFB-ABA2-28B7342841D9}" type="pres">
      <dgm:prSet presAssocID="{5B4D0CB2-C075-41DB-9D24-0E52C721E1CD}" presName="aNode" presStyleLbl="bgShp" presStyleIdx="2" presStyleCnt="3"/>
      <dgm:spPr/>
    </dgm:pt>
    <dgm:pt modelId="{B7E44CBB-1EFF-4700-8E20-E7426F3473A8}" type="pres">
      <dgm:prSet presAssocID="{5B4D0CB2-C075-41DB-9D24-0E52C721E1CD}" presName="textNode" presStyleLbl="bgShp" presStyleIdx="2" presStyleCnt="3"/>
      <dgm:spPr/>
    </dgm:pt>
    <dgm:pt modelId="{04F310BF-A6C0-44A1-A227-FFBF4ED0DB47}" type="pres">
      <dgm:prSet presAssocID="{5B4D0CB2-C075-41DB-9D24-0E52C721E1CD}" presName="compChildNode" presStyleCnt="0"/>
      <dgm:spPr/>
    </dgm:pt>
    <dgm:pt modelId="{0FDDFC4A-C6EE-4251-858E-0D8754F42934}" type="pres">
      <dgm:prSet presAssocID="{5B4D0CB2-C075-41DB-9D24-0E52C721E1CD}" presName="theInnerList" presStyleCnt="0"/>
      <dgm:spPr/>
    </dgm:pt>
  </dgm:ptLst>
  <dgm:cxnLst>
    <dgm:cxn modelId="{A3B5BF19-47CB-41A0-B6BC-DF6BC27F4B4F}" srcId="{0C2AACD8-894A-4393-BE6C-316C0114C827}" destId="{B7AA3B28-076C-48C9-8730-A8EF3001BAD6}" srcOrd="0" destOrd="0" parTransId="{6E5BA78E-2DAE-4CE3-885B-98B76447297C}" sibTransId="{1AFF2860-3B1F-4C6D-B48B-8DC2CCFF35BA}"/>
    <dgm:cxn modelId="{0D500E27-3CFF-48BE-8920-F88D77ACB807}" type="presOf" srcId="{5B4D0CB2-C075-41DB-9D24-0E52C721E1CD}" destId="{FE490861-50C8-4BFB-ABA2-28B7342841D9}" srcOrd="0" destOrd="0" presId="urn:microsoft.com/office/officeart/2005/8/layout/lProcess2"/>
    <dgm:cxn modelId="{622FF73C-8841-4109-8319-A6C1688ADF2E}" srcId="{0C2AACD8-894A-4393-BE6C-316C0114C827}" destId="{293D5737-0D5C-4641-AF35-7FA03E3BC9F9}" srcOrd="1" destOrd="0" parTransId="{9B5D1F9F-7E7A-4AF3-95FA-C3D136643738}" sibTransId="{FC519C36-9285-4A0A-84B6-03F19923EB62}"/>
    <dgm:cxn modelId="{7E26F88A-80C3-4FA3-9918-F8556E8DD491}" type="presOf" srcId="{B7AA3B28-076C-48C9-8730-A8EF3001BAD6}" destId="{86D6AE9F-7549-4FBE-8162-8B2D25893453}" srcOrd="1" destOrd="0" presId="urn:microsoft.com/office/officeart/2005/8/layout/lProcess2"/>
    <dgm:cxn modelId="{23B37093-B589-4F1C-BD96-9CE4A5DF63CF}" type="presOf" srcId="{293D5737-0D5C-4641-AF35-7FA03E3BC9F9}" destId="{F16AFE93-CAEA-433F-9520-D2E04E7D6593}" srcOrd="1" destOrd="0" presId="urn:microsoft.com/office/officeart/2005/8/layout/lProcess2"/>
    <dgm:cxn modelId="{BE8EE1A2-B77C-4169-93BD-7986CDCEDAE5}" srcId="{0C2AACD8-894A-4393-BE6C-316C0114C827}" destId="{5B4D0CB2-C075-41DB-9D24-0E52C721E1CD}" srcOrd="2" destOrd="0" parTransId="{EF9F119E-DE5D-4950-9129-51A56A40A3CE}" sibTransId="{0FFC62C7-DF4E-4330-A0AF-04D89C284063}"/>
    <dgm:cxn modelId="{C47082B5-95FF-4663-91BB-DBC5A6CA4AC6}" type="presOf" srcId="{0C2AACD8-894A-4393-BE6C-316C0114C827}" destId="{ECE474B4-07B3-47A1-A433-EAFFACF31363}" srcOrd="0" destOrd="0" presId="urn:microsoft.com/office/officeart/2005/8/layout/lProcess2"/>
    <dgm:cxn modelId="{6B0C8BC6-F3A7-4B91-AA09-92D663D5B0D5}" type="presOf" srcId="{5B4D0CB2-C075-41DB-9D24-0E52C721E1CD}" destId="{B7E44CBB-1EFF-4700-8E20-E7426F3473A8}" srcOrd="1" destOrd="0" presId="urn:microsoft.com/office/officeart/2005/8/layout/lProcess2"/>
    <dgm:cxn modelId="{9A058BC8-B00B-4D7A-BEAA-03FFBEA9B7F9}" type="presOf" srcId="{293D5737-0D5C-4641-AF35-7FA03E3BC9F9}" destId="{EC788E04-4587-4CA8-9CBE-645801C1988F}" srcOrd="0" destOrd="0" presId="urn:microsoft.com/office/officeart/2005/8/layout/lProcess2"/>
    <dgm:cxn modelId="{4A3E39FE-812F-49F1-A95E-BA0B00B8E774}" type="presOf" srcId="{B7AA3B28-076C-48C9-8730-A8EF3001BAD6}" destId="{257675F8-74E0-4140-8C45-00BD8EFD488C}" srcOrd="0" destOrd="0" presId="urn:microsoft.com/office/officeart/2005/8/layout/lProcess2"/>
    <dgm:cxn modelId="{97A2617C-3E16-4B6C-A817-CAA8F4626E0A}" type="presParOf" srcId="{ECE474B4-07B3-47A1-A433-EAFFACF31363}" destId="{64B788F8-45FC-45D4-9966-EDF394490D47}" srcOrd="0" destOrd="0" presId="urn:microsoft.com/office/officeart/2005/8/layout/lProcess2"/>
    <dgm:cxn modelId="{E43ECA63-67BB-4746-9648-67431B14DB5C}" type="presParOf" srcId="{64B788F8-45FC-45D4-9966-EDF394490D47}" destId="{257675F8-74E0-4140-8C45-00BD8EFD488C}" srcOrd="0" destOrd="0" presId="urn:microsoft.com/office/officeart/2005/8/layout/lProcess2"/>
    <dgm:cxn modelId="{43C8DBD4-6AB7-4F04-9DA2-8C03BF1519D1}" type="presParOf" srcId="{64B788F8-45FC-45D4-9966-EDF394490D47}" destId="{86D6AE9F-7549-4FBE-8162-8B2D25893453}" srcOrd="1" destOrd="0" presId="urn:microsoft.com/office/officeart/2005/8/layout/lProcess2"/>
    <dgm:cxn modelId="{D0C38D4F-DD5A-4BC6-A22F-355B6F4BEA09}" type="presParOf" srcId="{64B788F8-45FC-45D4-9966-EDF394490D47}" destId="{63D01439-5B3D-4634-9459-F011A485DC29}" srcOrd="2" destOrd="0" presId="urn:microsoft.com/office/officeart/2005/8/layout/lProcess2"/>
    <dgm:cxn modelId="{8A3A19B4-1067-44EF-99A3-ECB312C2CBE4}" type="presParOf" srcId="{63D01439-5B3D-4634-9459-F011A485DC29}" destId="{18C3F6A8-5DF6-49E4-8F43-8FADEBC51A4D}" srcOrd="0" destOrd="0" presId="urn:microsoft.com/office/officeart/2005/8/layout/lProcess2"/>
    <dgm:cxn modelId="{12F406AD-2A15-4B4B-9B03-68F1003365A0}" type="presParOf" srcId="{ECE474B4-07B3-47A1-A433-EAFFACF31363}" destId="{976E92DB-AC6E-4620-BF2C-7FC4A3506136}" srcOrd="1" destOrd="0" presId="urn:microsoft.com/office/officeart/2005/8/layout/lProcess2"/>
    <dgm:cxn modelId="{F22F189A-C786-49EA-A1DC-85216E7EC9BF}" type="presParOf" srcId="{ECE474B4-07B3-47A1-A433-EAFFACF31363}" destId="{D5A55D5A-A309-4648-99EC-1CB0A85734F8}" srcOrd="2" destOrd="0" presId="urn:microsoft.com/office/officeart/2005/8/layout/lProcess2"/>
    <dgm:cxn modelId="{CC995275-4EA2-4CE8-898F-910859CC2650}" type="presParOf" srcId="{D5A55D5A-A309-4648-99EC-1CB0A85734F8}" destId="{EC788E04-4587-4CA8-9CBE-645801C1988F}" srcOrd="0" destOrd="0" presId="urn:microsoft.com/office/officeart/2005/8/layout/lProcess2"/>
    <dgm:cxn modelId="{FF87935F-29E2-44F1-9C49-28799D455B24}" type="presParOf" srcId="{D5A55D5A-A309-4648-99EC-1CB0A85734F8}" destId="{F16AFE93-CAEA-433F-9520-D2E04E7D6593}" srcOrd="1" destOrd="0" presId="urn:microsoft.com/office/officeart/2005/8/layout/lProcess2"/>
    <dgm:cxn modelId="{29A38736-6EDE-411A-A63F-4C2E758FD4CD}" type="presParOf" srcId="{D5A55D5A-A309-4648-99EC-1CB0A85734F8}" destId="{14AA24AD-330F-4DBE-B941-51AA41602DE9}" srcOrd="2" destOrd="0" presId="urn:microsoft.com/office/officeart/2005/8/layout/lProcess2"/>
    <dgm:cxn modelId="{9BDDD52F-2BD3-488E-BF6F-1389878C1412}" type="presParOf" srcId="{14AA24AD-330F-4DBE-B941-51AA41602DE9}" destId="{FD616E0C-4317-4E44-93B0-39C843CF357E}" srcOrd="0" destOrd="0" presId="urn:microsoft.com/office/officeart/2005/8/layout/lProcess2"/>
    <dgm:cxn modelId="{1B6FA5B4-C7F3-4C12-BEFF-9A1C70B05A0D}" type="presParOf" srcId="{ECE474B4-07B3-47A1-A433-EAFFACF31363}" destId="{69F0ACAA-0941-44BF-BE89-7A7C3D85418D}" srcOrd="3" destOrd="0" presId="urn:microsoft.com/office/officeart/2005/8/layout/lProcess2"/>
    <dgm:cxn modelId="{C17C87E8-A2F8-41CE-8200-832796BB7929}" type="presParOf" srcId="{ECE474B4-07B3-47A1-A433-EAFFACF31363}" destId="{744CBE90-266C-4A9D-A687-211F069AF79E}" srcOrd="4" destOrd="0" presId="urn:microsoft.com/office/officeart/2005/8/layout/lProcess2"/>
    <dgm:cxn modelId="{56BAFF15-4B1A-4C8B-8AE1-0C9A133FF59B}" type="presParOf" srcId="{744CBE90-266C-4A9D-A687-211F069AF79E}" destId="{FE490861-50C8-4BFB-ABA2-28B7342841D9}" srcOrd="0" destOrd="0" presId="urn:microsoft.com/office/officeart/2005/8/layout/lProcess2"/>
    <dgm:cxn modelId="{A3DB6ABB-A09C-4892-99D8-9B2A856330C9}" type="presParOf" srcId="{744CBE90-266C-4A9D-A687-211F069AF79E}" destId="{B7E44CBB-1EFF-4700-8E20-E7426F3473A8}" srcOrd="1" destOrd="0" presId="urn:microsoft.com/office/officeart/2005/8/layout/lProcess2"/>
    <dgm:cxn modelId="{13B086A9-502D-4176-B7AA-1DE783864D11}" type="presParOf" srcId="{744CBE90-266C-4A9D-A687-211F069AF79E}" destId="{04F310BF-A6C0-44A1-A227-FFBF4ED0DB47}" srcOrd="2" destOrd="0" presId="urn:microsoft.com/office/officeart/2005/8/layout/lProcess2"/>
    <dgm:cxn modelId="{1E9679C1-2B69-40DF-AC82-1543B96A91DC}" type="presParOf" srcId="{04F310BF-A6C0-44A1-A227-FFBF4ED0DB47}" destId="{0FDDFC4A-C6EE-4251-858E-0D8754F4293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675F8-74E0-4140-8C45-00BD8EFD488C}">
      <dsp:nvSpPr>
        <dsp:cNvPr id="0" name=""/>
        <dsp:cNvSpPr/>
      </dsp:nvSpPr>
      <dsp:spPr>
        <a:xfrm>
          <a:off x="1333" y="0"/>
          <a:ext cx="3467620" cy="47215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1" kern="1200" dirty="0">
              <a:latin typeface="+mj-lt"/>
            </a:rPr>
            <a:t>Obiettivi</a:t>
          </a:r>
        </a:p>
      </dsp:txBody>
      <dsp:txXfrm>
        <a:off x="1333" y="0"/>
        <a:ext cx="3467620" cy="1416470"/>
      </dsp:txXfrm>
    </dsp:sp>
    <dsp:sp modelId="{EC788E04-4587-4CA8-9CBE-645801C1988F}">
      <dsp:nvSpPr>
        <dsp:cNvPr id="0" name=""/>
        <dsp:cNvSpPr/>
      </dsp:nvSpPr>
      <dsp:spPr>
        <a:xfrm>
          <a:off x="3729025" y="0"/>
          <a:ext cx="3467620" cy="47215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1" kern="1200" dirty="0">
              <a:latin typeface="+mj-lt"/>
            </a:rPr>
            <a:t>A chi si rivolge</a:t>
          </a:r>
        </a:p>
      </dsp:txBody>
      <dsp:txXfrm>
        <a:off x="3729025" y="0"/>
        <a:ext cx="3467620" cy="1416470"/>
      </dsp:txXfrm>
    </dsp:sp>
    <dsp:sp modelId="{FE490861-50C8-4BFB-ABA2-28B7342841D9}">
      <dsp:nvSpPr>
        <dsp:cNvPr id="0" name=""/>
        <dsp:cNvSpPr/>
      </dsp:nvSpPr>
      <dsp:spPr>
        <a:xfrm>
          <a:off x="7456717" y="0"/>
          <a:ext cx="3467620" cy="472156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i="1" kern="1200" dirty="0">
              <a:latin typeface="+mj-lt"/>
            </a:rPr>
            <a:t>Perché partecipare</a:t>
          </a:r>
        </a:p>
      </dsp:txBody>
      <dsp:txXfrm>
        <a:off x="7456717" y="0"/>
        <a:ext cx="3467620" cy="1416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CD316D0-8B13-48AD-BE54-EF1BBECFAA2D}" type="datetimeFigureOut">
              <a:rPr lang="it-IT" smtClean="0"/>
              <a:t>05/02/24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EDC5F4E-D873-4E7C-88EA-535B9980B1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7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361" y="2227369"/>
            <a:ext cx="7243331" cy="1470025"/>
          </a:xfrm>
        </p:spPr>
        <p:txBody>
          <a:bodyPr lIns="0" rIns="0"/>
          <a:lstStyle>
            <a:lvl1pPr>
              <a:lnSpc>
                <a:spcPts val="35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783" y="3209557"/>
            <a:ext cx="7227911" cy="419100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u="none">
                <a:solidFill>
                  <a:schemeClr val="accent4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6079" y="6374509"/>
            <a:ext cx="528000" cy="2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74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+ txt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74305"/>
            <a:ext cx="10972799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A26D-1871-4740-9906-2F67A26E761A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3253" y="3800354"/>
            <a:ext cx="5443569" cy="1910687"/>
          </a:xfrm>
        </p:spPr>
        <p:txBody>
          <a:bodyPr lIns="0" tIns="0" rIns="0" bIns="0" numCol="1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accent4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accent4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accent4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accent4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accent4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1" y="1573214"/>
            <a:ext cx="5392084" cy="2051999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90317" y="1573214"/>
            <a:ext cx="5392084" cy="2051999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193369" y="3800354"/>
            <a:ext cx="5451953" cy="1910687"/>
          </a:xfrm>
        </p:spPr>
        <p:txBody>
          <a:bodyPr lIns="0" tIns="0" rIns="0" bIns="0" numCol="1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accent4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accent4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accent4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accent4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accent4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0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+ txt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74305"/>
            <a:ext cx="10972799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B0C9-5702-49BE-89CD-96A382BEB03A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2" y="3800354"/>
            <a:ext cx="3514397" cy="1910687"/>
          </a:xfrm>
        </p:spPr>
        <p:txBody>
          <a:bodyPr lIns="0" tIns="0" rIns="0" bIns="0" numCol="1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1" y="1573214"/>
            <a:ext cx="3514399" cy="2051999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342202" y="1573214"/>
            <a:ext cx="3514399" cy="2051999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8068002" y="1573214"/>
            <a:ext cx="3514399" cy="2051999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342200" y="3800354"/>
            <a:ext cx="3514397" cy="1910687"/>
          </a:xfrm>
        </p:spPr>
        <p:txBody>
          <a:bodyPr lIns="0" tIns="0" rIns="0" bIns="0" numCol="1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8067898" y="3800354"/>
            <a:ext cx="3514397" cy="1910687"/>
          </a:xfrm>
        </p:spPr>
        <p:txBody>
          <a:bodyPr lIns="0" tIns="0" rIns="0" bIns="0" numCol="1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5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0922000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49F8-BA11-4759-A9E8-AEEFF7F516C5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2478720" y="1573212"/>
            <a:ext cx="7248000" cy="3240000"/>
          </a:xfrm>
        </p:spPr>
        <p:txBody>
          <a:bodyPr/>
          <a:lstStyle/>
          <a:p>
            <a:r>
              <a:rPr lang="it-IT"/>
              <a:t>Fare clic sull'icona per inserire un contenuto multimediale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4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1353800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ECAA2-5AC1-4A22-A895-A1E3DE6C80A0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05886" y="1468439"/>
            <a:ext cx="5573183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it-IT"/>
              <a:t>Fare clic sull'icona per inserire un grafico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+ 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74305"/>
            <a:ext cx="10997436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867B-41A4-49C7-B946-9700CCC7B634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05886" y="1468439"/>
            <a:ext cx="3689756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it-IT"/>
              <a:t>Fare clic sull'icona per inserire un grafico</a:t>
            </a:r>
            <a:endParaRPr lang="en-US"/>
          </a:p>
        </p:txBody>
      </p:sp>
      <p:sp>
        <p:nvSpPr>
          <p:cNvPr id="13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195642" y="1468439"/>
            <a:ext cx="3689756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it-IT"/>
              <a:t>Fare clic sull'icona per inserire un grafico</a:t>
            </a:r>
            <a:endParaRPr lang="en-US"/>
          </a:p>
        </p:txBody>
      </p:sp>
      <p:sp>
        <p:nvSpPr>
          <p:cNvPr id="14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7917282" y="1468439"/>
            <a:ext cx="3689756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it-IT"/>
              <a:t>Fare clic sull'icona per inserire un grafico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9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+ chart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1036659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1582-AC64-4291-98BB-B0A8CBE1D82B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505884" y="1468439"/>
            <a:ext cx="5564915" cy="4294187"/>
          </a:xfrm>
        </p:spPr>
        <p:txBody>
          <a:bodyPr bIns="0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it-IT"/>
              <a:t>Fare clic sull'icona per inserire un grafico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193369" y="1510753"/>
            <a:ext cx="5452892" cy="4294187"/>
          </a:xfrm>
        </p:spPr>
        <p:txBody>
          <a:bodyPr lIns="0" tIns="0" rIns="0" bIns="0" numCol="1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+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74305"/>
            <a:ext cx="10968567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2B0E-4293-4B54-AC82-39C4ABA9D333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Segnaposto contenuto 9"/>
          <p:cNvSpPr>
            <a:spLocks noGrp="1"/>
          </p:cNvSpPr>
          <p:nvPr>
            <p:ph sz="quarter" idx="14"/>
          </p:nvPr>
        </p:nvSpPr>
        <p:spPr>
          <a:xfrm>
            <a:off x="505884" y="1468439"/>
            <a:ext cx="11072283" cy="42941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060747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1089509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091B-B3FD-4D43-9C51-2EC3C0842510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505886" y="1468439"/>
            <a:ext cx="11193225" cy="42941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it-IT"/>
              <a:t>Fare clic sull'icona per inserire una tabella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93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+ table+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1036659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210E-F3BC-411D-B31D-C330B963E924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able Placeholder 7"/>
          <p:cNvSpPr>
            <a:spLocks noGrp="1"/>
          </p:cNvSpPr>
          <p:nvPr>
            <p:ph type="tbl" sz="quarter" idx="14"/>
          </p:nvPr>
        </p:nvSpPr>
        <p:spPr>
          <a:xfrm>
            <a:off x="505886" y="1468439"/>
            <a:ext cx="5581369" cy="429418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it-IT"/>
              <a:t>Fare clic sull'icona per inserire una tabella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93369" y="1510753"/>
            <a:ext cx="5452892" cy="4294187"/>
          </a:xfrm>
        </p:spPr>
        <p:txBody>
          <a:bodyPr lIns="0" tIns="0" rIns="0" bIns="0" numCol="1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accent4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1600">
                <a:solidFill>
                  <a:schemeClr val="accent4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1600">
                <a:solidFill>
                  <a:schemeClr val="accent4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1600">
                <a:solidFill>
                  <a:schemeClr val="accent4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6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0693"/>
            <a:ext cx="10972800" cy="736979"/>
          </a:xfrm>
        </p:spPr>
        <p:txBody>
          <a:bodyPr lIns="0" rIns="0"/>
          <a:lstStyle>
            <a:lvl1pPr>
              <a:lnSpc>
                <a:spcPts val="35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9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876" y="2267113"/>
            <a:ext cx="7243331" cy="850527"/>
          </a:xfrm>
        </p:spPr>
        <p:txBody>
          <a:bodyPr lIns="0"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362" y="3219449"/>
            <a:ext cx="7280845" cy="761707"/>
          </a:xfrm>
        </p:spPr>
        <p:txBody>
          <a:bodyPr t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u="none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5FA6D04-CAA3-D74C-83A4-C39BDFAAFE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337" y="416542"/>
            <a:ext cx="2304612" cy="27019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963A743-D89D-B34F-BEEE-37F170DF6C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6079" y="6374511"/>
            <a:ext cx="528000" cy="2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8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1D014-4724-4839-A4E2-E3EE337BE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03A00-0404-438B-8A5E-A08EE8E1A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24CD6-97BB-4C0E-B728-36FC89C06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C4D5-CAC8-4830-BBD2-C7A00A713A7C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05D0-F826-4942-A876-B5AE059A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8998B-7380-4FDC-BA5A-AE8578C6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Pag. </a:t>
            </a:r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0313"/>
            <a:ext cx="10972800" cy="736979"/>
          </a:xfrm>
        </p:spPr>
        <p:txBody>
          <a:bodyPr lIns="0" rIns="0"/>
          <a:lstStyle>
            <a:lvl1pPr>
              <a:lnSpc>
                <a:spcPts val="3500"/>
              </a:lnSpc>
              <a:defRPr sz="30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DD7C250F-FE77-455F-8AEC-453012F80F91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573213"/>
            <a:ext cx="10972800" cy="4217408"/>
          </a:xfrm>
        </p:spPr>
        <p:txBody>
          <a:bodyPr tIns="0" bIns="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1600" b="0">
                <a:solidFill>
                  <a:schemeClr val="tx1"/>
                </a:solidFill>
                <a:latin typeface="+mn-lt"/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1600">
                <a:solidFill>
                  <a:schemeClr val="tx1"/>
                </a:solidFill>
                <a:latin typeface="+mn-lt"/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>
                <a:latin typeface="+mn-lt"/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>
                <a:latin typeface="+mn-lt"/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362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70313"/>
            <a:ext cx="10962807" cy="736979"/>
          </a:xfrm>
        </p:spPr>
        <p:txBody>
          <a:bodyPr lIns="0" rIns="0"/>
          <a:lstStyle>
            <a:lvl1pPr>
              <a:lnSpc>
                <a:spcPts val="35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3D49-CFF9-4D76-9323-F4276F772A58}" type="datetime1">
              <a:rPr lang="en-GB" smtClean="0"/>
              <a:t>05/02/2024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1" y="1573213"/>
            <a:ext cx="10972799" cy="4146467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01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85303"/>
            <a:ext cx="10922833" cy="736979"/>
          </a:xfrm>
        </p:spPr>
        <p:txBody>
          <a:bodyPr lIns="0" rIns="0"/>
          <a:lstStyle>
            <a:lvl1pPr>
              <a:lnSpc>
                <a:spcPts val="35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100648-E72F-44F4-B72A-BB02E9EC5016}" type="datetime1">
              <a:rPr lang="en-GB" smtClean="0"/>
              <a:t>05/02/2024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 </a:t>
            </a:r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1" y="1573213"/>
            <a:ext cx="10972799" cy="4146467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A248697-FA64-594F-9966-6F6F5573D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89295" y="6408211"/>
            <a:ext cx="2015965" cy="23635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09BB79A-DF18-AF46-BE49-2D185E8A8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6079" y="6374511"/>
            <a:ext cx="528000" cy="2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8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0972797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EE719-7B50-47B7-831D-AD56350C16DB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3251" y="1510753"/>
            <a:ext cx="10979148" cy="4294187"/>
          </a:xfrm>
        </p:spPr>
        <p:txBody>
          <a:bodyPr lIns="0" tIns="0" rIns="0" bIns="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tx1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tx1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4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s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1069040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45F02-6C65-4876-959E-F017E46A1ED4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901" y="1510753"/>
            <a:ext cx="11082739" cy="4294187"/>
          </a:xfrm>
        </p:spPr>
        <p:txBody>
          <a:bodyPr lIns="0" tIns="0" rIns="0" bIns="0" numCol="2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tx1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tx1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5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 txt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1036659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3975-2F3B-4C66-A9B4-FF9CAD57CD82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93369" y="1510753"/>
            <a:ext cx="5452892" cy="4294187"/>
          </a:xfrm>
        </p:spPr>
        <p:txBody>
          <a:bodyPr lIns="0" tIns="0" rIns="0" bIns="0" numCol="1" spcCol="162000">
            <a:noAutofit/>
          </a:bodyPr>
          <a:lstStyle>
            <a:lvl1pPr marL="514338" marR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1pPr>
            <a:lvl2pPr marL="530212" marR="0" indent="-295267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+mj-lt"/>
              <a:buAutoNum type="romanUcPeriod"/>
              <a:tabLst/>
              <a:defRPr sz="2000">
                <a:solidFill>
                  <a:schemeClr val="tx1"/>
                </a:solidFill>
              </a:defRPr>
            </a:lvl2pPr>
            <a:lvl3pPr marL="539737" marR="0" indent="-274632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Arial"/>
              <a:buChar char="•"/>
              <a:tabLst/>
              <a:defRPr sz="2000">
                <a:solidFill>
                  <a:schemeClr val="tx1"/>
                </a:solidFill>
              </a:defRPr>
            </a:lvl3pPr>
            <a:lvl4pPr marL="938189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10000"/>
              <a:buFont typeface="+mj-lt"/>
              <a:buAutoNum type="alphaLcPeriod"/>
              <a:tabLst/>
              <a:defRPr sz="2000">
                <a:solidFill>
                  <a:schemeClr val="tx1"/>
                </a:solidFill>
              </a:defRPr>
            </a:lvl4pPr>
            <a:lvl5pPr marL="1165196" marR="0" indent="-21113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Atlas Grotesk Regular" pitchFamily="50" charset="0"/>
              <a:buChar char="–"/>
              <a:tabLst/>
              <a:defRPr sz="2000">
                <a:solidFill>
                  <a:schemeClr val="tx1"/>
                </a:solidFill>
              </a:defRPr>
            </a:lvl5pPr>
          </a:lstStyle>
          <a:p>
            <a:pPr marL="514338" marR="0" lvl="0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Fare clic per modificare gli stili del testo dello schema</a:t>
            </a:r>
          </a:p>
          <a:p>
            <a:pPr marL="514338" marR="0" lvl="1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Secondo livello</a:t>
            </a:r>
          </a:p>
          <a:p>
            <a:pPr marL="514338" marR="0" lvl="2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Terzo livello</a:t>
            </a:r>
          </a:p>
          <a:p>
            <a:pPr marL="514338" marR="0" lvl="3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Quarto livello</a:t>
            </a:r>
          </a:p>
          <a:p>
            <a:pPr marL="514338" marR="0" lvl="4" indent="-514338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Tx/>
              <a:buFont typeface="+mj-lt"/>
              <a:buAutoNum type="romanUcPeriod"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101820"/>
                </a:solidFill>
                <a:effectLst/>
                <a:uLnTx/>
                <a:uFillTx/>
                <a:latin typeface="+mj-lt"/>
              </a:rPr>
              <a:t>Quinto livello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01820"/>
              </a:solidFill>
              <a:effectLst/>
              <a:uLnTx/>
              <a:uFillTx/>
              <a:latin typeface="+mn-lt"/>
              <a:ea typeface="Lucida Grande" pitchFamily="2" charset="0"/>
              <a:cs typeface="Lucida Grande" pitchFamily="2" charset="0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0" y="1573213"/>
            <a:ext cx="5386325" cy="4146467"/>
          </a:xfrm>
          <a:noFill/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4305"/>
            <a:ext cx="10972797" cy="736979"/>
          </a:xfrm>
        </p:spPr>
        <p:txBody>
          <a:bodyPr lIns="0" rIns="0"/>
          <a:lstStyle>
            <a:lvl1pPr>
              <a:lnSpc>
                <a:spcPts val="3200"/>
              </a:lnSpc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F664-6268-49AC-93B4-93F827B4DF14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1" y="1573213"/>
            <a:ext cx="10972799" cy="4146467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8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ggetto 8" hidden="1">
            <a:extLst>
              <a:ext uri="{FF2B5EF4-FFF2-40B4-BE49-F238E27FC236}">
                <a16:creationId xmlns:a16="http://schemas.microsoft.com/office/drawing/2014/main" id="{3EFF00C2-389B-4167-A198-47BD911BB5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1421765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530" imgH="528" progId="TCLayout.ActiveDocument.1">
                  <p:embed/>
                </p:oleObj>
              </mc:Choice>
              <mc:Fallback>
                <p:oleObj name="think-cell Slide" r:id="rId23" imgW="530" imgH="528" progId="TCLayout.ActiveDocument.1">
                  <p:embed/>
                  <p:pic>
                    <p:nvPicPr>
                      <p:cNvPr id="9" name="Oggetto 8" hidden="1">
                        <a:extLst>
                          <a:ext uri="{FF2B5EF4-FFF2-40B4-BE49-F238E27FC236}">
                            <a16:creationId xmlns:a16="http://schemas.microsoft.com/office/drawing/2014/main" id="{3EFF00C2-389B-4167-A198-47BD911BB5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0707" y="1435941"/>
            <a:ext cx="10972800" cy="736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203" y="3720289"/>
            <a:ext cx="10972800" cy="24011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5465" y="6517327"/>
            <a:ext cx="1795360" cy="1277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4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1pPr>
          </a:lstStyle>
          <a:p>
            <a:fld id="{9CC4C4D5-CAC8-4830-BBD2-C7A00A713A7C}" type="datetime1">
              <a:rPr lang="en-GB" smtClean="0"/>
              <a:t>05/02/2024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541" y="6522191"/>
            <a:ext cx="1592012" cy="1229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900"/>
              </a:lnSpc>
              <a:defRPr sz="800">
                <a:solidFill>
                  <a:schemeClr val="accent4"/>
                </a:solidFill>
                <a:latin typeface="+mn-lt"/>
                <a:ea typeface="Atlas Grotesk Regular" pitchFamily="50" charset="0"/>
                <a:cs typeface="Atlas Grotesk Regular" pitchFamily="50" charset="0"/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1785" y="6517327"/>
            <a:ext cx="1677956" cy="30778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accent4"/>
                </a:solidFill>
                <a:latin typeface="+mn-lt"/>
                <a:ea typeface="Lucida Grande" pitchFamily="2" charset="0"/>
                <a:cs typeface="Lucida Grande" pitchFamily="2" charset="0"/>
              </a:defRPr>
            </a:lvl1pPr>
          </a:lstStyle>
          <a:p>
            <a:r>
              <a:rPr lang="en-US"/>
              <a:t>Pag. </a:t>
            </a:r>
            <a:fld id="{2066355A-084C-D24E-9AD2-7E4FC41EA627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9589277" y="6408211"/>
            <a:ext cx="2016000" cy="23635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0A6A64F-E65C-8A40-B483-9D8DD17ACC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506079" y="6374509"/>
            <a:ext cx="528000" cy="22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l" defTabSz="457189" rtl="0" eaLnBrk="1" latinLnBrk="0" hangingPunct="1">
        <a:lnSpc>
          <a:spcPts val="3200"/>
        </a:lnSpc>
        <a:spcBef>
          <a:spcPct val="0"/>
        </a:spcBef>
        <a:buNone/>
        <a:defRPr sz="2800" b="0" kern="1200" baseline="0">
          <a:solidFill>
            <a:schemeClr val="tx1"/>
          </a:solidFill>
          <a:latin typeface="+mj-lt"/>
          <a:ea typeface="Atlas Grotesk Regular" pitchFamily="50" charset="0"/>
          <a:cs typeface="Atlas Grotesk Regular" pitchFamily="50" charset="0"/>
        </a:defRPr>
      </a:lvl1pPr>
    </p:titleStyle>
    <p:bodyStyle>
      <a:lvl1pPr marL="514338" indent="-514338" algn="l" defTabSz="457189" rtl="0" eaLnBrk="1" latinLnBrk="0" hangingPunct="1">
        <a:spcBef>
          <a:spcPts val="0"/>
        </a:spcBef>
        <a:buClr>
          <a:schemeClr val="tx1"/>
        </a:buClr>
        <a:buFont typeface="+mj-lt"/>
        <a:buAutoNum type="romanUcPeriod"/>
        <a:defRPr sz="2000" kern="1200">
          <a:solidFill>
            <a:schemeClr val="tx1"/>
          </a:solidFill>
          <a:latin typeface="+mj-lt"/>
          <a:ea typeface="Atlas Grotesk Regular" pitchFamily="50" charset="0"/>
          <a:cs typeface="Atlas Grotesk Regular" pitchFamily="50" charset="0"/>
        </a:defRPr>
      </a:lvl1pPr>
      <a:lvl2pPr marL="530212" indent="-295267" algn="l" defTabSz="457189" rtl="0" eaLnBrk="1" latinLnBrk="0" hangingPunct="1">
        <a:spcBef>
          <a:spcPts val="0"/>
        </a:spcBef>
        <a:buClr>
          <a:schemeClr val="tx1"/>
        </a:buClr>
        <a:buSzPct val="100000"/>
        <a:buFont typeface="+mj-lt"/>
        <a:buAutoNum type="romanUcPeriod"/>
        <a:defRPr sz="1800" kern="1200">
          <a:solidFill>
            <a:schemeClr val="tx1"/>
          </a:solidFill>
          <a:latin typeface="+mn-lt"/>
          <a:ea typeface="Atlas Grotesk Regular" pitchFamily="50" charset="0"/>
          <a:cs typeface="Atlas Grotesk Regular" pitchFamily="50" charset="0"/>
        </a:defRPr>
      </a:lvl2pPr>
      <a:lvl3pPr marL="539737" indent="-274632" algn="l" defTabSz="457189" rtl="0" eaLnBrk="1" latinLnBrk="0" hangingPunct="1">
        <a:spcBef>
          <a:spcPts val="0"/>
        </a:spcBef>
        <a:buClr>
          <a:schemeClr val="tx1"/>
        </a:buClr>
        <a:buSzPct val="110000"/>
        <a:buFont typeface="Arial"/>
        <a:buChar char="•"/>
        <a:defRPr sz="1600" kern="1200">
          <a:solidFill>
            <a:schemeClr val="tx1"/>
          </a:solidFill>
          <a:latin typeface="+mn-lt"/>
          <a:ea typeface="Atlas Grotesk Regular" pitchFamily="50" charset="0"/>
          <a:cs typeface="Atlas Grotesk Regular" pitchFamily="50" charset="0"/>
        </a:defRPr>
      </a:lvl3pPr>
      <a:lvl4pPr marL="938189" indent="-342891" algn="l" defTabSz="457189" rtl="0" eaLnBrk="1" latinLnBrk="0" hangingPunct="1">
        <a:spcBef>
          <a:spcPts val="0"/>
        </a:spcBef>
        <a:buClr>
          <a:schemeClr val="tx1"/>
        </a:buClr>
        <a:buSzPct val="110000"/>
        <a:buFont typeface="+mj-lt"/>
        <a:buAutoNum type="alphaLcPeriod"/>
        <a:defRPr sz="1400" kern="1200">
          <a:solidFill>
            <a:schemeClr val="tx1"/>
          </a:solidFill>
          <a:latin typeface="+mn-lt"/>
          <a:ea typeface="Atlas Grotesk Regular" pitchFamily="50" charset="0"/>
          <a:cs typeface="Atlas Grotesk Regular" pitchFamily="50" charset="0"/>
        </a:defRPr>
      </a:lvl4pPr>
      <a:lvl5pPr marL="1165196" indent="-211133" algn="l" defTabSz="457189" rtl="0" eaLnBrk="1" latinLnBrk="0" hangingPunct="1">
        <a:spcBef>
          <a:spcPts val="0"/>
        </a:spcBef>
        <a:buClr>
          <a:schemeClr val="tx1"/>
        </a:buClr>
        <a:buSzPct val="100000"/>
        <a:buFont typeface="Atlas Grotesk Regular" pitchFamily="50" charset="0"/>
        <a:buChar char="–"/>
        <a:defRPr sz="1200" kern="1200">
          <a:solidFill>
            <a:schemeClr val="tx1"/>
          </a:solidFill>
          <a:latin typeface="+mn-lt"/>
          <a:ea typeface="Atlas Grotesk Regular" pitchFamily="50" charset="0"/>
          <a:cs typeface="Atlas Grotesk Regular" pitchFamily="50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2.svg"/><Relationship Id="rId3" Type="http://schemas.openxmlformats.org/officeDocument/2006/relationships/oleObject" Target="../embeddings/oleObject4.bin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svg"/><Relationship Id="rId5" Type="http://schemas.openxmlformats.org/officeDocument/2006/relationships/diagramData" Target="../diagrams/data1.xml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microsoft.com/office/2007/relationships/diagramDrawing" Target="../diagrams/drawing1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hyperlink" Target="mailto:chiomentiacademy@chiomenti.net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1.emf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>
            <a:extLst>
              <a:ext uri="{FF2B5EF4-FFF2-40B4-BE49-F238E27FC236}">
                <a16:creationId xmlns:a16="http://schemas.microsoft.com/office/drawing/2014/main" id="{84F02D5B-3245-4A28-B21E-9EE4CC5F6F3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9544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7" name="Oggetto 6" hidden="1">
                        <a:extLst>
                          <a:ext uri="{FF2B5EF4-FFF2-40B4-BE49-F238E27FC236}">
                            <a16:creationId xmlns:a16="http://schemas.microsoft.com/office/drawing/2014/main" id="{84F02D5B-3245-4A28-B21E-9EE4CC5F6F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82AD6362-0F96-4BEE-9953-40B98550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b="1" dirty="0"/>
              <a:t>Chiomenti Academy</a:t>
            </a:r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37193940-4678-4F35-BF84-6F2DFC594A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t="21471" b="21471"/>
          <a:stretch/>
        </p:blipFill>
        <p:spPr/>
      </p:pic>
      <p:pic>
        <p:nvPicPr>
          <p:cNvPr id="1028" name="Picture 4" descr="Università Cattolica del Sacro Cuore - RENergetic">
            <a:extLst>
              <a:ext uri="{FF2B5EF4-FFF2-40B4-BE49-F238E27FC236}">
                <a16:creationId xmlns:a16="http://schemas.microsoft.com/office/drawing/2014/main" id="{24C01CD6-C47B-55D1-A2C5-A6C79405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127" y="123397"/>
            <a:ext cx="2498271" cy="10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27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B8DA96F-3836-41DC-8FBC-0A2A5FAAE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0B8DA96F-3836-41DC-8FBC-0A2A5FAA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98C1817-E701-4809-AB17-158694A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b="1"/>
              <a:t>Contatti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D03375A-1ABC-4216-8155-E400731AE54C}"/>
              </a:ext>
            </a:extLst>
          </p:cNvPr>
          <p:cNvSpPr/>
          <p:nvPr/>
        </p:nvSpPr>
        <p:spPr>
          <a:xfrm>
            <a:off x="4195612" y="1778553"/>
            <a:ext cx="4153321" cy="26125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u="sng" dirty="0">
                <a:solidFill>
                  <a:srgbClr val="0563C1"/>
                </a:solidFill>
                <a:latin typeface="Calibri" panose="020F0502020204030204" pitchFamily="34" charset="0"/>
              </a:rPr>
              <a:t>chiomentiacademy@chiomenti.net</a:t>
            </a:r>
          </a:p>
        </p:txBody>
      </p:sp>
    </p:spTree>
    <p:extLst>
      <p:ext uri="{BB962C8B-B14F-4D97-AF65-F5344CB8AC3E}">
        <p14:creationId xmlns:p14="http://schemas.microsoft.com/office/powerpoint/2010/main" val="2571940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getto 6" hidden="1">
            <a:extLst>
              <a:ext uri="{FF2B5EF4-FFF2-40B4-BE49-F238E27FC236}">
                <a16:creationId xmlns:a16="http://schemas.microsoft.com/office/drawing/2014/main" id="{864D700D-57FF-40A3-A803-8C8AAEBEF2A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78139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7" name="Oggetto 6" hidden="1">
                        <a:extLst>
                          <a:ext uri="{FF2B5EF4-FFF2-40B4-BE49-F238E27FC236}">
                            <a16:creationId xmlns:a16="http://schemas.microsoft.com/office/drawing/2014/main" id="{864D700D-57FF-40A3-A803-8C8AAEBEF2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17FCE01-B885-6321-7607-87002A3DC4A6}"/>
              </a:ext>
            </a:extLst>
          </p:cNvPr>
          <p:cNvSpPr/>
          <p:nvPr/>
        </p:nvSpPr>
        <p:spPr>
          <a:xfrm>
            <a:off x="3918857" y="0"/>
            <a:ext cx="8273143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52D949AC-41B0-4BE6-BD0D-565196AB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4305"/>
            <a:ext cx="10972797" cy="736979"/>
          </a:xfrm>
        </p:spPr>
        <p:txBody>
          <a:bodyPr vert="horz"/>
          <a:lstStyle/>
          <a:p>
            <a:r>
              <a:rPr lang="it-IT" b="1" dirty="0"/>
              <a:t>Chiomenti: dal 1948 eccellenza con vocazione internazionale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48C651-0135-42F8-8C08-198E235FF2D1}"/>
              </a:ext>
            </a:extLst>
          </p:cNvPr>
          <p:cNvSpPr txBox="1"/>
          <p:nvPr/>
        </p:nvSpPr>
        <p:spPr>
          <a:xfrm>
            <a:off x="6373172" y="2194033"/>
            <a:ext cx="396947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500" b="1" dirty="0">
                <a:solidFill>
                  <a:schemeClr val="bg1"/>
                </a:solidFill>
                <a:latin typeface="+mj-lt"/>
              </a:rPr>
              <a:t>Team integrati, motivati dall’obiettivo</a:t>
            </a:r>
          </a:p>
          <a:p>
            <a:pPr marL="0" indent="0">
              <a:buNone/>
            </a:pPr>
            <a:r>
              <a:rPr lang="it-IT" sz="1500" b="1" dirty="0">
                <a:solidFill>
                  <a:schemeClr val="bg1"/>
                </a:solidFill>
                <a:latin typeface="+mj-lt"/>
              </a:rPr>
              <a:t>di fornire alla clientela un’assistenza completa, coordinata e multidisciplinare.</a:t>
            </a:r>
          </a:p>
          <a:p>
            <a:pPr marL="0" indent="0">
              <a:buNone/>
            </a:pPr>
            <a:endParaRPr lang="it-IT" sz="15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it-IT" sz="1500" b="1" dirty="0">
                <a:solidFill>
                  <a:schemeClr val="bg1"/>
                </a:solidFill>
                <a:latin typeface="+mj-lt"/>
              </a:rPr>
              <a:t>Secondo le valutazioni dei principali analisti del settore, lo Studio e i suoi professionisti ricoprono una posizione di leadership nel mercato della professione legale in Italia.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A21B0406-4ACB-4AC0-B85A-D777C6B0ECD1}"/>
              </a:ext>
            </a:extLst>
          </p:cNvPr>
          <p:cNvSpPr/>
          <p:nvPr/>
        </p:nvSpPr>
        <p:spPr>
          <a:xfrm>
            <a:off x="140922" y="977857"/>
            <a:ext cx="3777935" cy="5254214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testo 4">
            <a:extLst>
              <a:ext uri="{FF2B5EF4-FFF2-40B4-BE49-F238E27FC236}">
                <a16:creationId xmlns:a16="http://schemas.microsoft.com/office/drawing/2014/main" id="{02FCCFAC-B3E2-4DA2-821A-D3C227661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1160" y="1167870"/>
            <a:ext cx="3567165" cy="5402871"/>
          </a:xfrm>
        </p:spPr>
        <p:txBody>
          <a:bodyPr/>
          <a:lstStyle/>
          <a:p>
            <a:pPr marL="0" indent="0" algn="ctr">
              <a:buNone/>
            </a:pPr>
            <a:r>
              <a:rPr lang="it-IT" sz="1500" b="1" dirty="0">
                <a:solidFill>
                  <a:schemeClr val="bg1"/>
                </a:solidFill>
              </a:rPr>
              <a:t>Indipendente</a:t>
            </a:r>
            <a:r>
              <a:rPr lang="it-IT" sz="1400" dirty="0">
                <a:solidFill>
                  <a:schemeClr val="bg1"/>
                </a:solidFill>
              </a:rPr>
              <a:t>, composto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bg1"/>
                </a:solidFill>
              </a:rPr>
              <a:t>da oltre </a:t>
            </a:r>
            <a:r>
              <a:rPr lang="it-IT" sz="1500" b="1" dirty="0">
                <a:solidFill>
                  <a:schemeClr val="bg1"/>
                </a:solidFill>
              </a:rPr>
              <a:t>400</a:t>
            </a:r>
            <a:r>
              <a:rPr lang="it-IT" sz="1400" dirty="0">
                <a:solidFill>
                  <a:schemeClr val="bg1"/>
                </a:solidFill>
              </a:rPr>
              <a:t> professionisti, accanto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bg1"/>
                </a:solidFill>
              </a:rPr>
              <a:t>ai principali </a:t>
            </a:r>
            <a:r>
              <a:rPr lang="it-IT" sz="1400" i="1" dirty="0">
                <a:solidFill>
                  <a:schemeClr val="bg1"/>
                </a:solidFill>
              </a:rPr>
              <a:t>player</a:t>
            </a:r>
            <a:r>
              <a:rPr lang="it-IT" sz="1400" dirty="0">
                <a:solidFill>
                  <a:schemeClr val="bg1"/>
                </a:solidFill>
              </a:rPr>
              <a:t> del sistema produttivo italiano e internazionale, offrendo </a:t>
            </a:r>
            <a:r>
              <a:rPr lang="it-IT" sz="1500" b="1" dirty="0">
                <a:solidFill>
                  <a:schemeClr val="bg1"/>
                </a:solidFill>
              </a:rPr>
              <a:t>competenza</a:t>
            </a:r>
            <a:r>
              <a:rPr lang="it-IT" sz="1400" dirty="0">
                <a:solidFill>
                  <a:schemeClr val="bg1"/>
                </a:solidFill>
              </a:rPr>
              <a:t>, </a:t>
            </a:r>
            <a:r>
              <a:rPr lang="it-IT" sz="1500" b="1" dirty="0">
                <a:solidFill>
                  <a:schemeClr val="bg1"/>
                </a:solidFill>
              </a:rPr>
              <a:t>talento</a:t>
            </a:r>
          </a:p>
          <a:p>
            <a:pPr marL="0" indent="0" algn="ctr">
              <a:buNone/>
            </a:pPr>
            <a:r>
              <a:rPr lang="it-IT" sz="1400" dirty="0">
                <a:solidFill>
                  <a:schemeClr val="bg1"/>
                </a:solidFill>
              </a:rPr>
              <a:t>ed assistenze di valore.</a:t>
            </a:r>
          </a:p>
          <a:p>
            <a:pPr marL="0" indent="0" algn="ctr">
              <a:buNone/>
            </a:pPr>
            <a:endParaRPr lang="it-IT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1400" dirty="0">
                <a:solidFill>
                  <a:schemeClr val="bg1"/>
                </a:solidFill>
              </a:rPr>
              <a:t>Negli anni, ha sempre saputo innovare e rinnovarsi ed è stato </a:t>
            </a:r>
            <a:r>
              <a:rPr lang="it-IT" sz="1500" b="1" dirty="0">
                <a:solidFill>
                  <a:schemeClr val="bg1"/>
                </a:solidFill>
              </a:rPr>
              <a:t>protagonista </a:t>
            </a:r>
            <a:r>
              <a:rPr lang="it-IT" sz="1400" dirty="0">
                <a:solidFill>
                  <a:schemeClr val="bg1"/>
                </a:solidFill>
              </a:rPr>
              <a:t>delle più importanti operazioni del Paese.</a:t>
            </a:r>
          </a:p>
          <a:p>
            <a:pPr marL="0" indent="0" algn="ctr">
              <a:buNone/>
            </a:pPr>
            <a:endParaRPr lang="it-IT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1400" dirty="0">
                <a:solidFill>
                  <a:schemeClr val="bg1"/>
                </a:solidFill>
              </a:rPr>
              <a:t>Oggi formato da un'alta percentuale di </a:t>
            </a:r>
            <a:r>
              <a:rPr lang="it-IT" sz="1500" b="1" dirty="0">
                <a:solidFill>
                  <a:schemeClr val="bg1"/>
                </a:solidFill>
              </a:rPr>
              <a:t>giovani</a:t>
            </a:r>
            <a:r>
              <a:rPr lang="it-IT" sz="1400" dirty="0">
                <a:solidFill>
                  <a:schemeClr val="bg1"/>
                </a:solidFill>
              </a:rPr>
              <a:t> (il 63% degli associate è un "Millennial") e vanta un'elevata presenza femminile, con politiche di crescita e valorizzazione dei talenti.</a:t>
            </a:r>
          </a:p>
          <a:p>
            <a:pPr marL="0" indent="0" algn="ctr">
              <a:buNone/>
            </a:pPr>
            <a:endParaRPr lang="it-IT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1400" dirty="0">
                <a:solidFill>
                  <a:schemeClr val="bg1"/>
                </a:solidFill>
              </a:rPr>
              <a:t>Le persone rappresentano il vero </a:t>
            </a:r>
            <a:r>
              <a:rPr lang="it-IT" sz="1400" i="1" dirty="0">
                <a:solidFill>
                  <a:schemeClr val="bg1"/>
                </a:solidFill>
              </a:rPr>
              <a:t>asset</a:t>
            </a:r>
            <a:r>
              <a:rPr lang="it-IT" sz="1400" dirty="0">
                <a:solidFill>
                  <a:schemeClr val="bg1"/>
                </a:solidFill>
              </a:rPr>
              <a:t> dello Studio, e tutte condividono i nostri </a:t>
            </a:r>
            <a:r>
              <a:rPr lang="it-IT" sz="1500" b="1" dirty="0">
                <a:solidFill>
                  <a:schemeClr val="bg1"/>
                </a:solidFill>
              </a:rPr>
              <a:t>valori</a:t>
            </a:r>
            <a:r>
              <a:rPr lang="it-IT" sz="1400" dirty="0">
                <a:solidFill>
                  <a:schemeClr val="bg1"/>
                </a:solidFill>
              </a:rPr>
              <a:t>: competenza, dedizione, indipendenza, innovazione, integrità, internazionalità, riservatezza.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85F3E2-BB5D-0294-8296-B094DD01E8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65"/>
          <a:stretch/>
        </p:blipFill>
        <p:spPr>
          <a:xfrm>
            <a:off x="4095376" y="1000107"/>
            <a:ext cx="8102068" cy="5177536"/>
          </a:xfrm>
          <a:prstGeom prst="rect">
            <a:avLst/>
          </a:prstGeom>
        </p:spPr>
      </p:pic>
      <p:sp>
        <p:nvSpPr>
          <p:cNvPr id="14" name="CasellaDiTesto 8">
            <a:extLst>
              <a:ext uri="{FF2B5EF4-FFF2-40B4-BE49-F238E27FC236}">
                <a16:creationId xmlns:a16="http://schemas.microsoft.com/office/drawing/2014/main" id="{98CB6A30-BD07-83E4-EE25-DAD70FB96990}"/>
              </a:ext>
            </a:extLst>
          </p:cNvPr>
          <p:cNvSpPr txBox="1"/>
          <p:nvPr/>
        </p:nvSpPr>
        <p:spPr>
          <a:xfrm>
            <a:off x="6196653" y="2344087"/>
            <a:ext cx="3969475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500" b="1" dirty="0">
                <a:solidFill>
                  <a:schemeClr val="bg1"/>
                </a:solidFill>
                <a:latin typeface="+mj-lt"/>
              </a:rPr>
              <a:t>Team integrati, motivati dall’obiettivo</a:t>
            </a:r>
          </a:p>
          <a:p>
            <a:pPr marL="0" indent="0">
              <a:buNone/>
            </a:pPr>
            <a:r>
              <a:rPr lang="it-IT" sz="1500" b="1" dirty="0">
                <a:solidFill>
                  <a:schemeClr val="bg1"/>
                </a:solidFill>
                <a:latin typeface="+mj-lt"/>
              </a:rPr>
              <a:t>di fornire alla clientela un’assistenza completa, coordinata e multidisciplinare.</a:t>
            </a:r>
          </a:p>
          <a:p>
            <a:pPr marL="0" indent="0">
              <a:buNone/>
            </a:pPr>
            <a:endParaRPr lang="it-IT" sz="1500" b="1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it-IT" sz="1500" b="1" dirty="0">
                <a:solidFill>
                  <a:schemeClr val="bg1"/>
                </a:solidFill>
                <a:latin typeface="+mj-lt"/>
              </a:rPr>
              <a:t>Secondo le valutazioni dei principali analisti del settore, lo Studio e i suoi professionisti ricoprono una posizione di leadership nel mercato della professione legale in Italia.</a:t>
            </a:r>
          </a:p>
        </p:txBody>
      </p:sp>
    </p:spTree>
    <p:extLst>
      <p:ext uri="{BB962C8B-B14F-4D97-AF65-F5344CB8AC3E}">
        <p14:creationId xmlns:p14="http://schemas.microsoft.com/office/powerpoint/2010/main" val="22779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B8DA96F-3836-41DC-8FBC-0A2A5FAAE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82657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0B8DA96F-3836-41DC-8FBC-0A2A5FAA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98C1817-E701-4809-AB17-158694A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b="1" dirty="0"/>
              <a:t>Il Progetto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84E02076-2868-4CFD-BB03-48FAE7B1A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9176"/>
              </p:ext>
            </p:extLst>
          </p:nvPr>
        </p:nvGraphicFramePr>
        <p:xfrm>
          <a:off x="471663" y="1641133"/>
          <a:ext cx="10925672" cy="4721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F38DFC-DDDF-45EA-A598-DBDA2ED017FF}"/>
              </a:ext>
            </a:extLst>
          </p:cNvPr>
          <p:cNvSpPr txBox="1"/>
          <p:nvPr/>
        </p:nvSpPr>
        <p:spPr>
          <a:xfrm>
            <a:off x="529216" y="762787"/>
            <a:ext cx="1079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b="0" i="1" u="none" strike="noStrike" baseline="0" dirty="0">
                <a:solidFill>
                  <a:srgbClr val="383740"/>
                </a:solidFill>
                <a:latin typeface="+mj-lt"/>
              </a:rPr>
              <a:t>«Accademia </a:t>
            </a:r>
            <a:r>
              <a:rPr lang="it-IT" sz="1600" i="1" dirty="0">
                <a:solidFill>
                  <a:srgbClr val="383740"/>
                </a:solidFill>
                <a:latin typeface="+mj-lt"/>
              </a:rPr>
              <a:t>G</a:t>
            </a:r>
            <a:r>
              <a:rPr lang="it-IT" sz="1600" b="0" i="1" u="none" strike="noStrike" baseline="0" dirty="0">
                <a:solidFill>
                  <a:srgbClr val="383740"/>
                </a:solidFill>
                <a:latin typeface="+mj-lt"/>
              </a:rPr>
              <a:t>iuridica» che favorisca una stabile interazione tra i professionisti dello Studio e un gruppo di circa 20 studenti universitari, selezionati tra gli iscritti al IV e V anno del corso di Laurea magistrale in Giurisprudenza, sulla base del criterio di meritevolezza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3E95DC5-73FC-46E6-9200-F7A0BB76B672}"/>
              </a:ext>
            </a:extLst>
          </p:cNvPr>
          <p:cNvSpPr txBox="1"/>
          <p:nvPr/>
        </p:nvSpPr>
        <p:spPr>
          <a:xfrm>
            <a:off x="500737" y="2526635"/>
            <a:ext cx="34386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300" b="0" i="0" u="none" strike="noStrike" baseline="0" dirty="0">
                <a:solidFill>
                  <a:srgbClr val="383740"/>
                </a:solidFill>
                <a:latin typeface="+mj-lt"/>
              </a:rPr>
              <a:t>Consentire agli studenti selezionati di intraprendere un </a:t>
            </a:r>
            <a:r>
              <a:rPr lang="it-IT" sz="1300" b="1" i="0" u="none" strike="noStrike" baseline="0" dirty="0">
                <a:solidFill>
                  <a:srgbClr val="383740"/>
                </a:solidFill>
                <a:latin typeface="+mj-lt"/>
              </a:rPr>
              <a:t>percorso di crescita professionale</a:t>
            </a:r>
            <a:r>
              <a:rPr lang="it-IT" sz="1300" b="0" i="0" u="none" strike="noStrike" baseline="0" dirty="0">
                <a:solidFill>
                  <a:srgbClr val="383740"/>
                </a:solidFill>
                <a:latin typeface="+mj-lt"/>
              </a:rPr>
              <a:t>, arricchendoli di </a:t>
            </a:r>
            <a:r>
              <a:rPr lang="it-IT" sz="1300" b="1" i="0" u="none" strike="noStrike" baseline="0" dirty="0">
                <a:solidFill>
                  <a:srgbClr val="383740"/>
                </a:solidFill>
                <a:latin typeface="+mj-lt"/>
              </a:rPr>
              <a:t>competenze</a:t>
            </a:r>
            <a:r>
              <a:rPr lang="it-IT" sz="1300" b="0" i="0" u="none" strike="noStrike" baseline="0" dirty="0">
                <a:solidFill>
                  <a:srgbClr val="383740"/>
                </a:solidFill>
                <a:latin typeface="+mj-lt"/>
              </a:rPr>
              <a:t> e offrendo loro un’importante vetrina per mettere in mostra il proprio </a:t>
            </a:r>
            <a:r>
              <a:rPr lang="it-IT" sz="1300" b="1" i="0" u="none" strike="noStrike" baseline="0" dirty="0">
                <a:solidFill>
                  <a:srgbClr val="383740"/>
                </a:solidFill>
                <a:latin typeface="+mj-lt"/>
              </a:rPr>
              <a:t>talento</a:t>
            </a:r>
            <a:r>
              <a:rPr lang="it-IT" sz="1300" b="0" i="0" u="none" strike="noStrike" baseline="0" dirty="0">
                <a:solidFill>
                  <a:srgbClr val="383740"/>
                </a:solidFill>
                <a:latin typeface="+mj-lt"/>
              </a:rPr>
              <a:t>, anche in un’ottica di potenziale </a:t>
            </a:r>
            <a:r>
              <a:rPr lang="it-IT" sz="1300" b="1" i="0" u="none" strike="noStrike" baseline="0" dirty="0">
                <a:solidFill>
                  <a:srgbClr val="383740"/>
                </a:solidFill>
                <a:latin typeface="+mj-lt"/>
              </a:rPr>
              <a:t>recruiting</a:t>
            </a:r>
            <a:r>
              <a:rPr lang="it-IT" sz="1300" b="0" i="0" u="none" strike="noStrike" baseline="0" dirty="0">
                <a:solidFill>
                  <a:srgbClr val="383740"/>
                </a:solidFill>
                <a:latin typeface="+mj-lt"/>
              </a:rPr>
              <a:t>.</a:t>
            </a:r>
          </a:p>
          <a:p>
            <a:pPr algn="just"/>
            <a:endParaRPr lang="it-IT" sz="1300" b="0" i="0" u="none" strike="noStrike" baseline="0" dirty="0">
              <a:solidFill>
                <a:srgbClr val="383740"/>
              </a:solidFill>
              <a:latin typeface="+mj-lt"/>
            </a:endParaRPr>
          </a:p>
          <a:p>
            <a:pPr algn="just"/>
            <a:r>
              <a:rPr lang="it-IT" sz="1300" dirty="0">
                <a:solidFill>
                  <a:srgbClr val="383740"/>
                </a:solidFill>
                <a:latin typeface="+mj-lt"/>
              </a:rPr>
              <a:t>Contribuire alla costruzione di una </a:t>
            </a:r>
            <a:r>
              <a:rPr lang="it-IT" sz="1300" b="1" dirty="0">
                <a:solidFill>
                  <a:srgbClr val="383740"/>
                </a:solidFill>
                <a:latin typeface="+mj-lt"/>
              </a:rPr>
              <a:t>visione ampia </a:t>
            </a:r>
            <a:r>
              <a:rPr lang="it-IT" sz="1300" dirty="0">
                <a:solidFill>
                  <a:srgbClr val="383740"/>
                </a:solidFill>
                <a:latin typeface="+mj-lt"/>
              </a:rPr>
              <a:t>sulle implicazioni della professione, in particolare dell’avvocato d’affari.</a:t>
            </a:r>
            <a:endParaRPr lang="it-IT" sz="1300" dirty="0">
              <a:latin typeface="+mj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DB0769-177C-4FBC-8225-64919AC24291}"/>
              </a:ext>
            </a:extLst>
          </p:cNvPr>
          <p:cNvSpPr txBox="1"/>
          <p:nvPr/>
        </p:nvSpPr>
        <p:spPr>
          <a:xfrm>
            <a:off x="4229099" y="2526635"/>
            <a:ext cx="343861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300" b="0" i="0" u="none" strike="noStrike" baseline="0" dirty="0">
                <a:solidFill>
                  <a:srgbClr val="383740"/>
                </a:solidFill>
                <a:latin typeface="+mj-lt"/>
              </a:rPr>
              <a:t>Studenti del </a:t>
            </a:r>
            <a:r>
              <a:rPr lang="it-IT" sz="1300" b="1" i="0" u="none" strike="noStrike" baseline="0" dirty="0">
                <a:solidFill>
                  <a:srgbClr val="383740"/>
                </a:solidFill>
                <a:latin typeface="+mj-lt"/>
              </a:rPr>
              <a:t>IV e V</a:t>
            </a:r>
            <a:r>
              <a:rPr lang="it-IT" sz="1300" b="0" i="0" u="none" strike="noStrike" baseline="0" dirty="0">
                <a:solidFill>
                  <a:srgbClr val="383740"/>
                </a:solidFill>
                <a:latin typeface="+mj-lt"/>
              </a:rPr>
              <a:t> anno del corso di Laurea Magistrale in </a:t>
            </a:r>
            <a:r>
              <a:rPr lang="it-IT" sz="1300" b="1" i="0" u="none" strike="noStrike" baseline="0" dirty="0">
                <a:solidFill>
                  <a:srgbClr val="383740"/>
                </a:solidFill>
                <a:latin typeface="+mj-lt"/>
              </a:rPr>
              <a:t>Giurisprudenza</a:t>
            </a:r>
            <a:r>
              <a:rPr lang="it-IT" sz="1300" b="0" i="0" u="none" strike="noStrike" baseline="0" dirty="0">
                <a:solidFill>
                  <a:srgbClr val="383740"/>
                </a:solidFill>
                <a:latin typeface="+mj-lt"/>
              </a:rPr>
              <a:t>, che rispondano alle seguenti caratteristiche: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it-IT" sz="1300" b="1" dirty="0">
                <a:solidFill>
                  <a:srgbClr val="383740"/>
                </a:solidFill>
                <a:latin typeface="+mj-lt"/>
              </a:rPr>
              <a:t>eccellente percorso accademico </a:t>
            </a:r>
            <a:r>
              <a:rPr lang="it-IT" sz="1300" dirty="0">
                <a:solidFill>
                  <a:srgbClr val="383740"/>
                </a:solidFill>
                <a:latin typeface="+mj-lt"/>
              </a:rPr>
              <a:t>(nei tempi richiesti e con media esami a partire da 27,5/30);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it-IT" sz="1300" b="1" dirty="0">
                <a:solidFill>
                  <a:srgbClr val="383740"/>
                </a:solidFill>
                <a:latin typeface="+mj-lt"/>
              </a:rPr>
              <a:t>ottima conoscenza della lingua inglese </a:t>
            </a:r>
            <a:r>
              <a:rPr lang="it-IT" sz="1300" dirty="0">
                <a:solidFill>
                  <a:srgbClr val="383740"/>
                </a:solidFill>
                <a:latin typeface="+mj-lt"/>
              </a:rPr>
              <a:t>(C1) e possibilmente una buona conoscenza di una seconda lingua straniera;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it-IT" sz="1300" dirty="0">
                <a:solidFill>
                  <a:srgbClr val="383740"/>
                </a:solidFill>
                <a:latin typeface="+mj-lt"/>
              </a:rPr>
              <a:t>dedizione, curiosità e </a:t>
            </a:r>
            <a:r>
              <a:rPr lang="it-IT" sz="1300" b="1" dirty="0">
                <a:solidFill>
                  <a:srgbClr val="383740"/>
                </a:solidFill>
                <a:latin typeface="+mj-lt"/>
              </a:rPr>
              <a:t>disponibilità all’apprendimento</a:t>
            </a:r>
            <a:r>
              <a:rPr lang="it-IT" sz="1300" dirty="0">
                <a:solidFill>
                  <a:srgbClr val="383740"/>
                </a:solidFill>
                <a:latin typeface="+mj-lt"/>
              </a:rPr>
              <a:t>. </a:t>
            </a:r>
          </a:p>
          <a:p>
            <a:pPr algn="just"/>
            <a:endParaRPr lang="it-IT" sz="1300" dirty="0">
              <a:latin typeface="+mj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F2AB37-8736-4371-B5FE-65A56DF805CC}"/>
              </a:ext>
            </a:extLst>
          </p:cNvPr>
          <p:cNvSpPr txBox="1"/>
          <p:nvPr/>
        </p:nvSpPr>
        <p:spPr>
          <a:xfrm>
            <a:off x="7934301" y="2526635"/>
            <a:ext cx="34908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383740"/>
                </a:solidFill>
                <a:latin typeface="+mj-lt"/>
              </a:rPr>
              <a:t>Frequentare s</a:t>
            </a:r>
            <a:r>
              <a:rPr lang="it-IT" sz="1200" b="0" i="0" u="none" strike="noStrike" baseline="0" dirty="0">
                <a:solidFill>
                  <a:srgbClr val="383740"/>
                </a:solidFill>
                <a:latin typeface="+mj-lt"/>
              </a:rPr>
              <a:t>eminari dall’alto valore formativo e tenuti da professionisti affermati;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0" i="0" u="none" strike="noStrike" baseline="0" dirty="0">
                <a:solidFill>
                  <a:srgbClr val="383740"/>
                </a:solidFill>
                <a:latin typeface="+mj-lt"/>
              </a:rPr>
              <a:t>Svolgere attività complementari alla formazione accademica che forniscano una visione concreta dell’esperienza professionale in uno Studio come Chiomenti;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0" i="0" u="none" strike="noStrike" baseline="0" dirty="0">
                <a:solidFill>
                  <a:srgbClr val="383740"/>
                </a:solidFill>
                <a:latin typeface="+mj-lt"/>
              </a:rPr>
              <a:t>Relazionarsi con una realtà professionale unica nel panorama della professione forense;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rgbClr val="383740"/>
                </a:solidFill>
                <a:latin typeface="+mj-lt"/>
              </a:rPr>
              <a:t>Comprendere l’effettiva volontà di cimentarsi in un percorso professionale nel mondo dell’avvocatura d’affari;</a:t>
            </a:r>
            <a:endParaRPr lang="it-IT" sz="1200" dirty="0"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0" i="0" u="none" strike="noStrike" baseline="0" dirty="0">
                <a:solidFill>
                  <a:srgbClr val="383740"/>
                </a:solidFill>
                <a:latin typeface="+mj-lt"/>
              </a:rPr>
              <a:t>Avere l’opportunità di essere inseriti in Chiomenti.</a:t>
            </a:r>
          </a:p>
        </p:txBody>
      </p:sp>
      <p:pic>
        <p:nvPicPr>
          <p:cNvPr id="22" name="Elemento grafico 21" descr="Segna Pollice su con riempimento a tinta unita">
            <a:extLst>
              <a:ext uri="{FF2B5EF4-FFF2-40B4-BE49-F238E27FC236}">
                <a16:creationId xmlns:a16="http://schemas.microsoft.com/office/drawing/2014/main" id="{2B6C5813-A64B-4695-A84F-4C1E10F45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67997" y="1473480"/>
            <a:ext cx="736979" cy="736979"/>
          </a:xfrm>
          <a:prstGeom prst="rect">
            <a:avLst/>
          </a:prstGeom>
        </p:spPr>
      </p:pic>
      <p:pic>
        <p:nvPicPr>
          <p:cNvPr id="26" name="Elemento grafico 25" descr="Tiro a segno con riempimento a tinta unita">
            <a:extLst>
              <a:ext uri="{FF2B5EF4-FFF2-40B4-BE49-F238E27FC236}">
                <a16:creationId xmlns:a16="http://schemas.microsoft.com/office/drawing/2014/main" id="{C3B3D84F-0ED4-4739-BEB6-DBB949157A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84725" y="1473480"/>
            <a:ext cx="736979" cy="736979"/>
          </a:xfrm>
          <a:prstGeom prst="rect">
            <a:avLst/>
          </a:prstGeom>
        </p:spPr>
      </p:pic>
      <p:pic>
        <p:nvPicPr>
          <p:cNvPr id="7" name="Graphic 6" descr="Group with solid fill">
            <a:extLst>
              <a:ext uri="{FF2B5EF4-FFF2-40B4-BE49-F238E27FC236}">
                <a16:creationId xmlns:a16="http://schemas.microsoft.com/office/drawing/2014/main" id="{B4239BB1-45CA-9E04-7FD0-E4615646B1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43700" y="1473480"/>
            <a:ext cx="736979" cy="7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1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B8DA96F-3836-41DC-8FBC-0A2A5FAAE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01177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0B8DA96F-3836-41DC-8FBC-0A2A5FAA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98C1817-E701-4809-AB17-158694A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>
              <a:lnSpc>
                <a:spcPts val="2200"/>
              </a:lnSpc>
            </a:pPr>
            <a:r>
              <a:rPr lang="it-IT" b="1" dirty="0"/>
              <a:t>Il percorso in tre fasi</a:t>
            </a:r>
            <a:endParaRPr lang="it-IT" sz="14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1EC52A6-883C-47A0-A4B7-DE60E5E4BBBC}"/>
              </a:ext>
            </a:extLst>
          </p:cNvPr>
          <p:cNvGrpSpPr/>
          <p:nvPr/>
        </p:nvGrpSpPr>
        <p:grpSpPr>
          <a:xfrm>
            <a:off x="1365003" y="1012371"/>
            <a:ext cx="9035038" cy="5386174"/>
            <a:chOff x="1073603" y="1110946"/>
            <a:chExt cx="9035038" cy="4708550"/>
          </a:xfrm>
        </p:grpSpPr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3B6881B2-DB97-4C4F-B5AC-866BB9205099}"/>
                </a:ext>
              </a:extLst>
            </p:cNvPr>
            <p:cNvSpPr/>
            <p:nvPr/>
          </p:nvSpPr>
          <p:spPr>
            <a:xfrm>
              <a:off x="1081794" y="1112222"/>
              <a:ext cx="1149325" cy="1480075"/>
            </a:xfrm>
            <a:prstGeom prst="rect">
              <a:avLst/>
            </a:prstGeom>
            <a:solidFill>
              <a:schemeClr val="accent6">
                <a:lumMod val="1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DF2C8DA-6A26-4FDC-8478-5A6CB30C3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286" y="1110946"/>
              <a:ext cx="6569355" cy="2118103"/>
            </a:xfrm>
            <a:custGeom>
              <a:avLst/>
              <a:gdLst>
                <a:gd name="T0" fmla="*/ 2085 w 2085"/>
                <a:gd name="T1" fmla="*/ 0 h 1142"/>
                <a:gd name="T2" fmla="*/ 0 w 2085"/>
                <a:gd name="T3" fmla="*/ 0 h 1142"/>
                <a:gd name="T4" fmla="*/ 0 w 2085"/>
                <a:gd name="T5" fmla="*/ 798 h 1142"/>
                <a:gd name="T6" fmla="*/ 1591 w 2085"/>
                <a:gd name="T7" fmla="*/ 798 h 1142"/>
                <a:gd name="T8" fmla="*/ 1763 w 2085"/>
                <a:gd name="T9" fmla="*/ 1142 h 1142"/>
                <a:gd name="T10" fmla="*/ 1935 w 2085"/>
                <a:gd name="T11" fmla="*/ 798 h 1142"/>
                <a:gd name="T12" fmla="*/ 2085 w 2085"/>
                <a:gd name="T13" fmla="*/ 798 h 1142"/>
                <a:gd name="T14" fmla="*/ 2085 w 2085"/>
                <a:gd name="T15" fmla="*/ 0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5" h="1142">
                  <a:moveTo>
                    <a:pt x="2085" y="0"/>
                  </a:moveTo>
                  <a:lnTo>
                    <a:pt x="0" y="0"/>
                  </a:lnTo>
                  <a:lnTo>
                    <a:pt x="0" y="798"/>
                  </a:lnTo>
                  <a:lnTo>
                    <a:pt x="1591" y="798"/>
                  </a:lnTo>
                  <a:lnTo>
                    <a:pt x="1763" y="1142"/>
                  </a:lnTo>
                  <a:lnTo>
                    <a:pt x="1935" y="798"/>
                  </a:lnTo>
                  <a:lnTo>
                    <a:pt x="2085" y="798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chemeClr val="accent6">
                <a:lumMod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C97D712-7ECD-4438-8E53-D0A1C7B2B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286" y="2685653"/>
              <a:ext cx="6569355" cy="2125521"/>
            </a:xfrm>
            <a:custGeom>
              <a:avLst/>
              <a:gdLst>
                <a:gd name="T0" fmla="*/ 1956 w 2085"/>
                <a:gd name="T1" fmla="*/ 0 h 1146"/>
                <a:gd name="T2" fmla="*/ 1763 w 2085"/>
                <a:gd name="T3" fmla="*/ 385 h 1146"/>
                <a:gd name="T4" fmla="*/ 1571 w 2085"/>
                <a:gd name="T5" fmla="*/ 0 h 1146"/>
                <a:gd name="T6" fmla="*/ 0 w 2085"/>
                <a:gd name="T7" fmla="*/ 0 h 1146"/>
                <a:gd name="T8" fmla="*/ 0 w 2085"/>
                <a:gd name="T9" fmla="*/ 798 h 1146"/>
                <a:gd name="T10" fmla="*/ 1590 w 2085"/>
                <a:gd name="T11" fmla="*/ 798 h 1146"/>
                <a:gd name="T12" fmla="*/ 1764 w 2085"/>
                <a:gd name="T13" fmla="*/ 1146 h 1146"/>
                <a:gd name="T14" fmla="*/ 1938 w 2085"/>
                <a:gd name="T15" fmla="*/ 798 h 1146"/>
                <a:gd name="T16" fmla="*/ 2085 w 2085"/>
                <a:gd name="T17" fmla="*/ 798 h 1146"/>
                <a:gd name="T18" fmla="*/ 2085 w 2085"/>
                <a:gd name="T19" fmla="*/ 0 h 1146"/>
                <a:gd name="T20" fmla="*/ 1956 w 2085"/>
                <a:gd name="T21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85" h="1146">
                  <a:moveTo>
                    <a:pt x="1956" y="0"/>
                  </a:moveTo>
                  <a:lnTo>
                    <a:pt x="1763" y="385"/>
                  </a:lnTo>
                  <a:lnTo>
                    <a:pt x="1571" y="0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1590" y="798"/>
                  </a:lnTo>
                  <a:lnTo>
                    <a:pt x="1764" y="1146"/>
                  </a:lnTo>
                  <a:lnTo>
                    <a:pt x="1938" y="798"/>
                  </a:lnTo>
                  <a:lnTo>
                    <a:pt x="2085" y="798"/>
                  </a:lnTo>
                  <a:lnTo>
                    <a:pt x="2085" y="0"/>
                  </a:lnTo>
                  <a:lnTo>
                    <a:pt x="1956" y="0"/>
                  </a:ln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498812D7-775F-43D8-A50F-C9176A66B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286" y="4269313"/>
              <a:ext cx="6569355" cy="1480075"/>
            </a:xfrm>
            <a:custGeom>
              <a:avLst/>
              <a:gdLst>
                <a:gd name="T0" fmla="*/ 1955 w 2085"/>
                <a:gd name="T1" fmla="*/ 0 h 798"/>
                <a:gd name="T2" fmla="*/ 1763 w 2085"/>
                <a:gd name="T3" fmla="*/ 385 h 798"/>
                <a:gd name="T4" fmla="*/ 1570 w 2085"/>
                <a:gd name="T5" fmla="*/ 0 h 798"/>
                <a:gd name="T6" fmla="*/ 0 w 2085"/>
                <a:gd name="T7" fmla="*/ 0 h 798"/>
                <a:gd name="T8" fmla="*/ 0 w 2085"/>
                <a:gd name="T9" fmla="*/ 798 h 798"/>
                <a:gd name="T10" fmla="*/ 2085 w 2085"/>
                <a:gd name="T11" fmla="*/ 798 h 798"/>
                <a:gd name="T12" fmla="*/ 2085 w 2085"/>
                <a:gd name="T13" fmla="*/ 0 h 798"/>
                <a:gd name="T14" fmla="*/ 1955 w 2085"/>
                <a:gd name="T15" fmla="*/ 0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5" h="798">
                  <a:moveTo>
                    <a:pt x="1955" y="0"/>
                  </a:moveTo>
                  <a:lnTo>
                    <a:pt x="1763" y="385"/>
                  </a:lnTo>
                  <a:lnTo>
                    <a:pt x="1570" y="0"/>
                  </a:lnTo>
                  <a:lnTo>
                    <a:pt x="0" y="0"/>
                  </a:lnTo>
                  <a:lnTo>
                    <a:pt x="0" y="798"/>
                  </a:lnTo>
                  <a:lnTo>
                    <a:pt x="2085" y="798"/>
                  </a:lnTo>
                  <a:lnTo>
                    <a:pt x="2085" y="0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992E1C21-6347-43A9-BBB4-7336269EB943}"/>
                </a:ext>
              </a:extLst>
            </p:cNvPr>
            <p:cNvSpPr/>
            <p:nvPr/>
          </p:nvSpPr>
          <p:spPr>
            <a:xfrm>
              <a:off x="1081794" y="2679283"/>
              <a:ext cx="1149325" cy="1480075"/>
            </a:xfrm>
            <a:prstGeom prst="rect">
              <a:avLst/>
            </a:prstGeom>
            <a:solidFill>
              <a:srgbClr val="2929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Rectangle 34">
              <a:extLst>
                <a:ext uri="{FF2B5EF4-FFF2-40B4-BE49-F238E27FC236}">
                  <a16:creationId xmlns:a16="http://schemas.microsoft.com/office/drawing/2014/main" id="{75B6ADDC-D98C-44C3-8951-5B0C46545DAD}"/>
                </a:ext>
              </a:extLst>
            </p:cNvPr>
            <p:cNvSpPr/>
            <p:nvPr/>
          </p:nvSpPr>
          <p:spPr>
            <a:xfrm>
              <a:off x="1081794" y="4277106"/>
              <a:ext cx="1149325" cy="1480075"/>
            </a:xfrm>
            <a:prstGeom prst="rect">
              <a:avLst/>
            </a:prstGeom>
            <a:solidFill>
              <a:srgbClr val="77777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09A05914-145C-48E0-816D-03D6C653607D}"/>
                </a:ext>
              </a:extLst>
            </p:cNvPr>
            <p:cNvSpPr txBox="1"/>
            <p:nvPr/>
          </p:nvSpPr>
          <p:spPr>
            <a:xfrm>
              <a:off x="1073603" y="1457503"/>
              <a:ext cx="114932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solidFill>
                    <a:srgbClr val="FFFFFF"/>
                  </a:solidFill>
                  <a:latin typeface="+mj-lt"/>
                </a:rPr>
                <a:t>01</a:t>
              </a:r>
              <a:endParaRPr lang="en-GB" sz="4000" b="1" dirty="0">
                <a:solidFill>
                  <a:srgbClr val="FFFFFF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D0B2ADD5-26CB-4CE0-92D8-14A4344132A7}"/>
                </a:ext>
              </a:extLst>
            </p:cNvPr>
            <p:cNvSpPr txBox="1"/>
            <p:nvPr/>
          </p:nvSpPr>
          <p:spPr>
            <a:xfrm>
              <a:off x="1073603" y="3074804"/>
              <a:ext cx="114932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solidFill>
                    <a:srgbClr val="FFFFFF"/>
                  </a:solidFill>
                  <a:latin typeface="+mj-lt"/>
                </a:rPr>
                <a:t>0</a:t>
              </a:r>
              <a:r>
                <a:rPr lang="en-US" sz="4000" b="1" dirty="0">
                  <a:solidFill>
                    <a:srgbClr val="FFFFFF"/>
                  </a:solidFill>
                  <a:latin typeface="+mj-lt"/>
                </a:rPr>
                <a:t>2</a:t>
              </a:r>
              <a:endParaRPr lang="en-GB" sz="4000" b="1" dirty="0">
                <a:solidFill>
                  <a:srgbClr val="FFFFFF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3" name="TextBox 40">
              <a:extLst>
                <a:ext uri="{FF2B5EF4-FFF2-40B4-BE49-F238E27FC236}">
                  <a16:creationId xmlns:a16="http://schemas.microsoft.com/office/drawing/2014/main" id="{5FB9EED2-824E-4948-97F3-89D3F852C42D}"/>
                </a:ext>
              </a:extLst>
            </p:cNvPr>
            <p:cNvSpPr txBox="1"/>
            <p:nvPr/>
          </p:nvSpPr>
          <p:spPr>
            <a:xfrm>
              <a:off x="1073603" y="4647226"/>
              <a:ext cx="1149326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solidFill>
                    <a:srgbClr val="FFFFFF"/>
                  </a:solidFill>
                  <a:latin typeface="+mj-lt"/>
                </a:rPr>
                <a:t>0</a:t>
              </a:r>
              <a:r>
                <a:rPr lang="en-US" sz="4000" b="1" dirty="0">
                  <a:solidFill>
                    <a:srgbClr val="FFFFFF"/>
                  </a:solidFill>
                  <a:latin typeface="+mj-lt"/>
                </a:rPr>
                <a:t>3</a:t>
              </a:r>
              <a:endParaRPr lang="en-GB" sz="4000" b="1" dirty="0">
                <a:solidFill>
                  <a:srgbClr val="FFFFFF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4" name="TextBox 41">
              <a:extLst>
                <a:ext uri="{FF2B5EF4-FFF2-40B4-BE49-F238E27FC236}">
                  <a16:creationId xmlns:a16="http://schemas.microsoft.com/office/drawing/2014/main" id="{C5D49F38-DB39-4917-946B-7157C6550789}"/>
                </a:ext>
              </a:extLst>
            </p:cNvPr>
            <p:cNvSpPr txBox="1"/>
            <p:nvPr/>
          </p:nvSpPr>
          <p:spPr>
            <a:xfrm>
              <a:off x="3602949" y="1291364"/>
              <a:ext cx="6490073" cy="119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1600" b="1" i="1" dirty="0">
                  <a:solidFill>
                    <a:srgbClr val="FFFFFF"/>
                  </a:solidFill>
                  <a:latin typeface="+mj-lt"/>
                </a:rPr>
                <a:t>WORKSHOPS – Marzo/</a:t>
              </a:r>
              <a:r>
                <a:rPr lang="en-US" sz="1600" b="1" i="1" dirty="0" err="1">
                  <a:solidFill>
                    <a:srgbClr val="FFFFFF"/>
                  </a:solidFill>
                  <a:latin typeface="+mj-lt"/>
                </a:rPr>
                <a:t>Giugno</a:t>
              </a:r>
              <a:endParaRPr lang="en-US" sz="1600" b="1" i="1" dirty="0">
                <a:solidFill>
                  <a:srgbClr val="FFFFFF"/>
                </a:solidFill>
                <a:latin typeface="+mj-lt"/>
              </a:endParaRPr>
            </a:p>
            <a:p>
              <a:pPr algn="l">
                <a:spcBef>
                  <a:spcPts val="1800"/>
                </a:spcBef>
              </a:pPr>
              <a:r>
                <a:rPr lang="en-GB" sz="1300" b="1" dirty="0">
                  <a:solidFill>
                    <a:schemeClr val="bg1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6</a:t>
              </a:r>
              <a:r>
                <a:rPr lang="en-GB" sz="1300" b="1" dirty="0">
                  <a:solidFill>
                    <a:srgbClr val="FF0000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seminari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della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durata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di due ore, a cadenza bi-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settimanale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, in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orario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compatibile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con la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frequenza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accademica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,  dal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taglio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orientativo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e </a:t>
              </a:r>
              <a:r>
                <a:rPr lang="en-GB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pragmatico</a:t>
              </a:r>
              <a:r>
                <a:rPr lang="en-GB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, </a:t>
              </a:r>
              <a:r>
                <a:rPr lang="it-IT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tenuti da professionisti dello Studio di elevata seniority nelle rispettive aree di competenza.</a:t>
              </a:r>
              <a:endParaRPr lang="en-US" sz="1300" b="1" dirty="0">
                <a:solidFill>
                  <a:srgbClr val="FFFFFF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5" name="TextBox 42">
              <a:extLst>
                <a:ext uri="{FF2B5EF4-FFF2-40B4-BE49-F238E27FC236}">
                  <a16:creationId xmlns:a16="http://schemas.microsoft.com/office/drawing/2014/main" id="{BF6115D3-40D0-4085-8A75-F7FA086AB762}"/>
                </a:ext>
              </a:extLst>
            </p:cNvPr>
            <p:cNvSpPr txBox="1"/>
            <p:nvPr/>
          </p:nvSpPr>
          <p:spPr>
            <a:xfrm>
              <a:off x="3602949" y="2953422"/>
              <a:ext cx="6490073" cy="134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1600" b="1" i="1" dirty="0">
                  <a:solidFill>
                    <a:srgbClr val="FFFFFF"/>
                  </a:solidFill>
                  <a:latin typeface="+mj-lt"/>
                </a:rPr>
                <a:t>CONTINUING ACADEMY – </a:t>
              </a:r>
              <a:r>
                <a:rPr lang="en-US" sz="1600" b="1" i="1" dirty="0" err="1">
                  <a:solidFill>
                    <a:srgbClr val="FFFFFF"/>
                  </a:solidFill>
                  <a:latin typeface="+mj-lt"/>
                </a:rPr>
                <a:t>Settembre</a:t>
              </a:r>
              <a:r>
                <a:rPr lang="en-US" sz="1600" b="1" i="1" dirty="0">
                  <a:solidFill>
                    <a:srgbClr val="FFFFFF"/>
                  </a:solidFill>
                  <a:latin typeface="+mj-lt"/>
                </a:rPr>
                <a:t>/</a:t>
              </a:r>
              <a:r>
                <a:rPr lang="en-US" sz="1600" b="1" i="1" dirty="0" err="1">
                  <a:solidFill>
                    <a:srgbClr val="FFFFFF"/>
                  </a:solidFill>
                  <a:latin typeface="+mj-lt"/>
                </a:rPr>
                <a:t>Ottobre</a:t>
              </a:r>
              <a:endParaRPr lang="en-US" sz="1600" b="1" i="1" dirty="0">
                <a:solidFill>
                  <a:srgbClr val="FFFFFF"/>
                </a:solidFill>
                <a:latin typeface="+mj-lt"/>
              </a:endParaRPr>
            </a:p>
            <a:p>
              <a:pPr algn="just">
                <a:spcBef>
                  <a:spcPts val="1600"/>
                </a:spcBef>
                <a:defRPr/>
              </a:pP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Previa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selezione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,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partecipanti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svilupperanno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un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lavoro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di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ricerca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su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uno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specifico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argomento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assegnato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,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volto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alla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redazione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di un </a:t>
              </a:r>
              <a:r>
                <a:rPr lang="en-US" sz="1300" b="1" i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paper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critico-ricostruttivo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. </a:t>
              </a:r>
              <a:r>
                <a:rPr lang="it-IT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I </a:t>
              </a:r>
              <a:r>
                <a:rPr lang="it-IT" sz="1300" b="1" i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paper</a:t>
              </a:r>
              <a:r>
                <a:rPr lang="it-IT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ritenuti meritevoli potranno essere oggetto di diffusione su pubblicazioni di settore, in co-</a:t>
              </a:r>
              <a:r>
                <a:rPr lang="it-IT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autorato</a:t>
              </a:r>
              <a:r>
                <a:rPr lang="it-IT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con i professionisti di Studio.</a:t>
              </a:r>
              <a:endParaRPr lang="en-GB" sz="1300" b="1" dirty="0">
                <a:solidFill>
                  <a:srgbClr val="FFFFFF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37" name="TextBox 44">
              <a:extLst>
                <a:ext uri="{FF2B5EF4-FFF2-40B4-BE49-F238E27FC236}">
                  <a16:creationId xmlns:a16="http://schemas.microsoft.com/office/drawing/2014/main" id="{64394A89-AB34-4213-8E95-FE06C0E8E705}"/>
                </a:ext>
              </a:extLst>
            </p:cNvPr>
            <p:cNvSpPr txBox="1"/>
            <p:nvPr/>
          </p:nvSpPr>
          <p:spPr>
            <a:xfrm>
              <a:off x="3602949" y="4469733"/>
              <a:ext cx="6490073" cy="1349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defRPr/>
              </a:pPr>
              <a:r>
                <a:rPr lang="en-US" sz="1600" b="1" i="1" dirty="0">
                  <a:solidFill>
                    <a:srgbClr val="FFFFFF"/>
                  </a:solidFill>
                  <a:latin typeface="+mj-lt"/>
                </a:rPr>
                <a:t>LEGAL CLINIC – </a:t>
              </a:r>
              <a:r>
                <a:rPr lang="en-US" sz="1600" b="1" i="1" dirty="0" err="1">
                  <a:solidFill>
                    <a:srgbClr val="FFFFFF"/>
                  </a:solidFill>
                  <a:latin typeface="+mj-lt"/>
                </a:rPr>
                <a:t>Novembre</a:t>
              </a:r>
              <a:r>
                <a:rPr lang="en-US" sz="1600" b="1" i="1" dirty="0">
                  <a:solidFill>
                    <a:srgbClr val="FFFFFF"/>
                  </a:solidFill>
                  <a:latin typeface="+mj-lt"/>
                </a:rPr>
                <a:t>/</a:t>
              </a:r>
              <a:r>
                <a:rPr lang="en-US" sz="1600" b="1" i="1" dirty="0" err="1">
                  <a:solidFill>
                    <a:srgbClr val="FFFFFF"/>
                  </a:solidFill>
                  <a:latin typeface="+mj-lt"/>
                </a:rPr>
                <a:t>Dicembre</a:t>
              </a:r>
              <a:endParaRPr lang="en-US" sz="1600" b="1" i="1" dirty="0">
                <a:solidFill>
                  <a:srgbClr val="FFFFFF"/>
                </a:solidFill>
                <a:latin typeface="+mj-lt"/>
              </a:endParaRPr>
            </a:p>
            <a:p>
              <a:pPr algn="just">
                <a:spcBef>
                  <a:spcPts val="1600"/>
                </a:spcBef>
                <a:defRPr/>
              </a:pP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Alcuni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partecipanti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selezionati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potranno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accedere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ad un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tirocinio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formativo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della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durata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di due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mesi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presso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una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delle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sedi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italiane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dello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Studio,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che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potrà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eventualmente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essere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inquadrato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anche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nel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semestre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di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pratica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anticipata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(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studenti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di IV anno) o di stage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funzionale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all’inserimento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in Studio (</a:t>
              </a:r>
              <a:r>
                <a:rPr lang="en-US" sz="1300" b="1" dirty="0" err="1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studenti</a:t>
              </a:r>
              <a:r>
                <a:rPr lang="en-US" sz="1300" b="1" dirty="0">
                  <a:solidFill>
                    <a:srgbClr val="FFFFFF"/>
                  </a:solidFill>
                  <a:latin typeface="+mj-lt"/>
                  <a:ea typeface="Noto Sans" panose="020B0502040504020204" pitchFamily="34"/>
                  <a:cs typeface="Noto Sans" panose="020B0502040504020204" pitchFamily="34"/>
                </a:rPr>
                <a:t> di V anno)</a:t>
              </a:r>
              <a:endParaRPr lang="en-GB" sz="1300" b="1" dirty="0">
                <a:solidFill>
                  <a:srgbClr val="FFFFFF"/>
                </a:solidFill>
                <a:latin typeface="+mj-lt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pic>
          <p:nvPicPr>
            <p:cNvPr id="78" name="Elemento grafico 77" descr="Recensione cliente con riempimento a tinta unita">
              <a:extLst>
                <a:ext uri="{FF2B5EF4-FFF2-40B4-BE49-F238E27FC236}">
                  <a16:creationId xmlns:a16="http://schemas.microsoft.com/office/drawing/2014/main" id="{78D5B58D-3AD0-4F41-B57D-5EB577083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02706" y="1376312"/>
              <a:ext cx="914400" cy="914400"/>
            </a:xfrm>
            <a:prstGeom prst="rect">
              <a:avLst/>
            </a:prstGeom>
          </p:spPr>
        </p:pic>
        <p:pic>
          <p:nvPicPr>
            <p:cNvPr id="80" name="Elemento grafico 79" descr="Giornale con riempimento a tinta unita">
              <a:extLst>
                <a:ext uri="{FF2B5EF4-FFF2-40B4-BE49-F238E27FC236}">
                  <a16:creationId xmlns:a16="http://schemas.microsoft.com/office/drawing/2014/main" id="{0210642C-22B3-461E-A927-DB3E38B6A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02706" y="2952762"/>
              <a:ext cx="914400" cy="914400"/>
            </a:xfrm>
            <a:prstGeom prst="rect">
              <a:avLst/>
            </a:prstGeom>
          </p:spPr>
        </p:pic>
        <p:pic>
          <p:nvPicPr>
            <p:cNvPr id="82" name="Elemento grafico 81" descr="Stretta di mano con riempimento a tinta unita">
              <a:extLst>
                <a:ext uri="{FF2B5EF4-FFF2-40B4-BE49-F238E27FC236}">
                  <a16:creationId xmlns:a16="http://schemas.microsoft.com/office/drawing/2014/main" id="{9B9A96E1-9478-4071-B3BA-F0B32BFD1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02706" y="453032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266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B8DA96F-3836-41DC-8FBC-0A2A5FAAE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394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0B8DA96F-3836-41DC-8FBC-0A2A5FAA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98C1817-E701-4809-AB17-158694A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b="1" dirty="0"/>
              <a:t>Fase 1 - Workshops</a:t>
            </a:r>
            <a:endParaRPr lang="it-IT" sz="14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9C3B0722-ADE6-6A9C-3AA0-C27EFA4F3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676759"/>
              </p:ext>
            </p:extLst>
          </p:nvPr>
        </p:nvGraphicFramePr>
        <p:xfrm>
          <a:off x="821876" y="1623264"/>
          <a:ext cx="5158016" cy="330200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586033">
                  <a:extLst>
                    <a:ext uri="{9D8B030D-6E8A-4147-A177-3AD203B41FA5}">
                      <a16:colId xmlns:a16="http://schemas.microsoft.com/office/drawing/2014/main" val="452072602"/>
                    </a:ext>
                  </a:extLst>
                </a:gridCol>
                <a:gridCol w="4571983">
                  <a:extLst>
                    <a:ext uri="{9D8B030D-6E8A-4147-A177-3AD203B41FA5}">
                      <a16:colId xmlns:a16="http://schemas.microsoft.com/office/drawing/2014/main" val="3853010481"/>
                    </a:ext>
                  </a:extLst>
                </a:gridCol>
              </a:tblGrid>
              <a:tr h="382936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La professione nelle grandi Law Firm e il mondo dell’M&amp;A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49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Legal Tech: l’impatto dell’innovazione tecnologica sull’operatività dei professionisti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476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La regolamentazione finanziaria e il ruolo del Professionista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413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Il mercato dei capitali tra ECM e DCM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60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La compliance e la business integrity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031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+mj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latin typeface="+mj-lt"/>
                        </a:rPr>
                        <a:t>La gestione di un attacco informatico e i rapporti con il Garante privacy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251348"/>
                  </a:ext>
                </a:extLst>
              </a:tr>
            </a:tbl>
          </a:graphicData>
        </a:graphic>
      </p:graphicFrame>
      <p:sp>
        <p:nvSpPr>
          <p:cNvPr id="15" name="CasellaDiTesto 8">
            <a:extLst>
              <a:ext uri="{FF2B5EF4-FFF2-40B4-BE49-F238E27FC236}">
                <a16:creationId xmlns:a16="http://schemas.microsoft.com/office/drawing/2014/main" id="{0EEEB762-9A9F-8BC6-0065-E47E032A640A}"/>
              </a:ext>
            </a:extLst>
          </p:cNvPr>
          <p:cNvSpPr txBox="1"/>
          <p:nvPr/>
        </p:nvSpPr>
        <p:spPr>
          <a:xfrm>
            <a:off x="6246270" y="1289340"/>
            <a:ext cx="4831825" cy="2308324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dirty="0">
                <a:latin typeface="+mj-lt"/>
              </a:rPr>
              <a:t>Format e organizzazione: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Workshop pratico-interattivo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In presenza a Milano e/o remoto (collegamento a distanza sempre disponibile)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No lunedì e venerdì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Orari compatibili con la frequenza accademica </a:t>
            </a:r>
          </a:p>
        </p:txBody>
      </p:sp>
      <p:sp>
        <p:nvSpPr>
          <p:cNvPr id="17" name="CasellaDiTesto 8">
            <a:extLst>
              <a:ext uri="{FF2B5EF4-FFF2-40B4-BE49-F238E27FC236}">
                <a16:creationId xmlns:a16="http://schemas.microsoft.com/office/drawing/2014/main" id="{360CC9FA-C8CF-9D74-2E9D-40EADCF397CD}"/>
              </a:ext>
            </a:extLst>
          </p:cNvPr>
          <p:cNvSpPr txBox="1"/>
          <p:nvPr/>
        </p:nvSpPr>
        <p:spPr>
          <a:xfrm>
            <a:off x="6246270" y="3986820"/>
            <a:ext cx="4831825" cy="1277273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+mj-lt"/>
              </a:rPr>
              <a:t>I seminari si prefiggono l’obiettivo di illustrare quali</a:t>
            </a:r>
          </a:p>
          <a:p>
            <a:r>
              <a:rPr lang="it-IT" sz="1100" dirty="0">
                <a:latin typeface="+mj-lt"/>
              </a:rPr>
              <a:t>sono le principali macro-categorie di attività e/o mansioni che contraddistinguono l’articolazione di una primaria law firm italiana e di avviarli all’utilizzo di strumenti tecnologici necessari all’esercizio della professione legale. I seminari si svolgeranno secondo un calendario che verrà comunicato agli Studenti selezionati.</a:t>
            </a:r>
          </a:p>
        </p:txBody>
      </p:sp>
    </p:spTree>
    <p:extLst>
      <p:ext uri="{BB962C8B-B14F-4D97-AF65-F5344CB8AC3E}">
        <p14:creationId xmlns:p14="http://schemas.microsoft.com/office/powerpoint/2010/main" val="223365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B8DA96F-3836-41DC-8FBC-0A2A5FAAE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24637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0B8DA96F-3836-41DC-8FBC-0A2A5FAA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98C1817-E701-4809-AB17-158694A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b="1" dirty="0"/>
              <a:t>Fase 2 - Continuing Academy</a:t>
            </a:r>
            <a:endParaRPr lang="it-IT" sz="14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EC0A0E-55B6-48D5-3B98-24A73072F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1400" dirty="0">
                <a:latin typeface="+mj-lt"/>
              </a:rPr>
              <a:t>Al termine dell’ultimo workshop della Fase 1, ai partecipanti interessati e che superino la selezione, sarà assegnato uno specifico argomento di particolare attualità e/o ritenuto di interesse da parte dello Studio, e comunque, inerente alle materie trattate nel contesto dei seminari di cui alla Fase 1.</a:t>
            </a:r>
          </a:p>
          <a:p>
            <a:pPr marL="0" indent="0" algn="just">
              <a:buNone/>
            </a:pPr>
            <a:endParaRPr lang="it-IT" sz="1400" dirty="0">
              <a:latin typeface="+mj-lt"/>
            </a:endParaRPr>
          </a:p>
          <a:p>
            <a:pPr marL="0" indent="0" algn="just">
              <a:buNone/>
            </a:pPr>
            <a:r>
              <a:rPr lang="it-IT" sz="1400" dirty="0">
                <a:latin typeface="+mj-lt"/>
              </a:rPr>
              <a:t>Con la supervisione dei professionisti di Studio loro responsabili, i candidati selezionati procederanno dapprima a svolgere una specifica attività di ricerca del materiale normativo, dottrinale e giurisprudenziale - anche tramite l’utilizzo dei software di automazione digitale e banche dati informatiche a disposizione dei professionisti dello Studio - inerente l’argomento loro assegnato e, successivamente, a redigere un breve paper dal taglio critico-ricostruttivo avente ad oggetto l’argomento in parola.</a:t>
            </a:r>
          </a:p>
          <a:p>
            <a:pPr marL="0" indent="0" algn="just">
              <a:buNone/>
            </a:pPr>
            <a:endParaRPr lang="it-IT" sz="1400" dirty="0">
              <a:latin typeface="+mj-lt"/>
            </a:endParaRPr>
          </a:p>
          <a:p>
            <a:pPr marL="0" indent="0" algn="just">
              <a:buNone/>
            </a:pPr>
            <a:r>
              <a:rPr lang="it-IT" sz="1400" dirty="0">
                <a:latin typeface="+mj-lt"/>
              </a:rPr>
              <a:t>I paper ritenuti meritevoli potranno essere oggetto di diffusione sulla intranet dello Studio, su pubblicazioni di settore, eventualmente anche in co-autorato tra i candidati e i professionisti dello Studio che ne abbiano curato la redazione.</a:t>
            </a:r>
          </a:p>
          <a:p>
            <a:pPr marL="0" indent="0" algn="just">
              <a:buNone/>
            </a:pPr>
            <a:endParaRPr lang="it-IT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324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B8DA96F-3836-41DC-8FBC-0A2A5FAAE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4329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0B8DA96F-3836-41DC-8FBC-0A2A5FAA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98C1817-E701-4809-AB17-158694A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b="1" dirty="0"/>
              <a:t>Fase 3 – Legal Clinic</a:t>
            </a:r>
            <a:endParaRPr lang="it-IT" sz="1400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EC0A0E-55B6-48D5-3B98-24A73072F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1400" dirty="0">
                <a:latin typeface="+mj-lt"/>
              </a:rPr>
              <a:t>A una selezione dei partecipanti alla Fase 2 verrà garantita la possibilità di svolgere un tirocinio* della durata di 2 mesi, presso una delle nostre sedi italiane.</a:t>
            </a:r>
          </a:p>
          <a:p>
            <a:pPr marL="0" indent="0" algn="just">
              <a:buNone/>
            </a:pPr>
            <a:endParaRPr lang="it-IT" sz="1400" dirty="0">
              <a:latin typeface="+mj-lt"/>
            </a:endParaRPr>
          </a:p>
          <a:p>
            <a:pPr marL="0" indent="0" algn="just">
              <a:buNone/>
            </a:pPr>
            <a:r>
              <a:rPr lang="it-IT" sz="1400" dirty="0">
                <a:latin typeface="+mj-lt"/>
              </a:rPr>
              <a:t>Nel corso dei relativi tirocini, ai candidati selezionati sarà garantita una specifica formazione per l’utilizzo dei più innovativi software di intelligenza digitale a disposizione dei professionisti dello Studio (ivi incluso Contract Express, riconosciuto ad oggi dal mercato quale principale software di riferimento per l’automazione della redazione, negoziazione ed esecuzione della</a:t>
            </a:r>
          </a:p>
          <a:p>
            <a:pPr marL="0" indent="0" algn="just">
              <a:buNone/>
            </a:pPr>
            <a:r>
              <a:rPr lang="it-IT" sz="1400" dirty="0">
                <a:latin typeface="+mj-lt"/>
              </a:rPr>
              <a:t>contrattualistica legale).</a:t>
            </a:r>
          </a:p>
          <a:p>
            <a:pPr marL="0" indent="0" algn="just">
              <a:buNone/>
            </a:pPr>
            <a:endParaRPr lang="it-IT" sz="1400" dirty="0">
              <a:latin typeface="+mj-lt"/>
            </a:endParaRPr>
          </a:p>
          <a:p>
            <a:pPr marL="0" indent="0" algn="just">
              <a:buNone/>
            </a:pPr>
            <a:r>
              <a:rPr lang="it-IT" sz="1400" dirty="0">
                <a:latin typeface="+mj-lt"/>
              </a:rPr>
              <a:t>All’esito del tirocinio potrà essere offerto, ai candidati che abbiano medio-tempore conseguito la laurea in Giurisprudenza, l’inserimento nello Studio.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06EB05-A607-EC2D-20C8-D336ADCAF120}"/>
              </a:ext>
            </a:extLst>
          </p:cNvPr>
          <p:cNvSpPr txBox="1"/>
          <p:nvPr/>
        </p:nvSpPr>
        <p:spPr>
          <a:xfrm>
            <a:off x="557998" y="5701646"/>
            <a:ext cx="111851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>
                <a:latin typeface="+mj-lt"/>
              </a:rPr>
              <a:t>* Il tirocinio potrà eventualmente essere inquadrato anche nel semestre di pratica anticipata (studenti di IV anno) o di stage funzionale all’inserimento in Studio (studenti di V anno).</a:t>
            </a:r>
          </a:p>
        </p:txBody>
      </p:sp>
    </p:spTree>
    <p:extLst>
      <p:ext uri="{BB962C8B-B14F-4D97-AF65-F5344CB8AC3E}">
        <p14:creationId xmlns:p14="http://schemas.microsoft.com/office/powerpoint/2010/main" val="340140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B8DA96F-3836-41DC-8FBC-0A2A5FAAE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1367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0B8DA96F-3836-41DC-8FBC-0A2A5FAA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98C1817-E701-4809-AB17-158694A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b="1" dirty="0"/>
              <a:t>Location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19C7A7-3F73-05EB-78AA-E8B44271C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+mj-lt"/>
              </a:rPr>
              <a:t>Il progetto si svolgerà prevalentemente nella sede dello Studio ubicata a Milano in via Verdi 4, con possibilità di collegamento da remoto a mezzo di piattaforma Teams.</a:t>
            </a:r>
          </a:p>
          <a:p>
            <a:pPr marL="0" indent="0" algn="just">
              <a:buNone/>
            </a:pPr>
            <a:endParaRPr lang="it-IT" dirty="0">
              <a:latin typeface="+mj-lt"/>
            </a:endParaRPr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Chiomenti incentiverà in ogni caso i candidati, mettendo loro a disposizione, ove necessario, facilitazioni e altre agevolazioni, per partecipare attivamente al progetto in presenza (a Milano o Roma).</a:t>
            </a:r>
          </a:p>
        </p:txBody>
      </p:sp>
    </p:spTree>
    <p:extLst>
      <p:ext uri="{BB962C8B-B14F-4D97-AF65-F5344CB8AC3E}">
        <p14:creationId xmlns:p14="http://schemas.microsoft.com/office/powerpoint/2010/main" val="4206929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 hidden="1">
            <a:extLst>
              <a:ext uri="{FF2B5EF4-FFF2-40B4-BE49-F238E27FC236}">
                <a16:creationId xmlns:a16="http://schemas.microsoft.com/office/drawing/2014/main" id="{0B8DA96F-3836-41DC-8FBC-0A2A5FAAE26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30" imgH="528" progId="TCLayout.ActiveDocument.1">
                  <p:embed/>
                </p:oleObj>
              </mc:Choice>
              <mc:Fallback>
                <p:oleObj name="think-cell Slide" r:id="rId3" imgW="530" imgH="528" progId="TCLayout.ActiveDocument.1">
                  <p:embed/>
                  <p:pic>
                    <p:nvPicPr>
                      <p:cNvPr id="6" name="Oggetto 5" hidden="1">
                        <a:extLst>
                          <a:ext uri="{FF2B5EF4-FFF2-40B4-BE49-F238E27FC236}">
                            <a16:creationId xmlns:a16="http://schemas.microsoft.com/office/drawing/2014/main" id="{0B8DA96F-3836-41DC-8FBC-0A2A5FAAE2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98C1817-E701-4809-AB17-158694A8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b="1"/>
              <a:t>Iter selettivo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311181-D60A-4DE3-BA5B-B8250EFA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B62F4969-E5CD-421B-B4FD-ED6FBC3F5B8A}"/>
              </a:ext>
            </a:extLst>
          </p:cNvPr>
          <p:cNvGrpSpPr/>
          <p:nvPr/>
        </p:nvGrpSpPr>
        <p:grpSpPr>
          <a:xfrm>
            <a:off x="2666890" y="1206555"/>
            <a:ext cx="6057642" cy="4425434"/>
            <a:chOff x="1852976" y="1206555"/>
            <a:chExt cx="6057642" cy="4425434"/>
          </a:xfrm>
        </p:grpSpPr>
        <p:sp>
          <p:nvSpPr>
            <p:cNvPr id="7" name="Rectangle 622">
              <a:extLst>
                <a:ext uri="{FF2B5EF4-FFF2-40B4-BE49-F238E27FC236}">
                  <a16:creationId xmlns:a16="http://schemas.microsoft.com/office/drawing/2014/main" id="{3D905F5A-A665-4EF9-81E3-8F27A7017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1965" y="2874169"/>
              <a:ext cx="1490777" cy="1470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13716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>
                  <a:solidFill>
                    <a:prstClr val="white">
                      <a:lumMod val="75000"/>
                    </a:prstClr>
                  </a:solidFill>
                  <a:latin typeface="+mj-lt"/>
                </a:rPr>
                <a:t>Step 3</a:t>
              </a:r>
            </a:p>
          </p:txBody>
        </p:sp>
        <p:sp>
          <p:nvSpPr>
            <p:cNvPr id="8" name="Rectangle 614">
              <a:extLst>
                <a:ext uri="{FF2B5EF4-FFF2-40B4-BE49-F238E27FC236}">
                  <a16:creationId xmlns:a16="http://schemas.microsoft.com/office/drawing/2014/main" id="{13D74772-D398-4C43-8B66-A4CFFA0FE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4412" y="2904313"/>
              <a:ext cx="1503434" cy="1470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13716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dirty="0">
                  <a:solidFill>
                    <a:prstClr val="white">
                      <a:lumMod val="75000"/>
                    </a:prstClr>
                  </a:solidFill>
                  <a:latin typeface="+mj-lt"/>
                </a:rPr>
                <a:t>Step 2</a:t>
              </a:r>
            </a:p>
          </p:txBody>
        </p:sp>
        <p:sp>
          <p:nvSpPr>
            <p:cNvPr id="9" name="Rectangle 604">
              <a:extLst>
                <a:ext uri="{FF2B5EF4-FFF2-40B4-BE49-F238E27FC236}">
                  <a16:creationId xmlns:a16="http://schemas.microsoft.com/office/drawing/2014/main" id="{C2E69CFB-B982-412C-89D3-CE183194A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062" y="2874168"/>
              <a:ext cx="1459319" cy="1470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13716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200" dirty="0">
                  <a:solidFill>
                    <a:prstClr val="white">
                      <a:lumMod val="75000"/>
                    </a:prstClr>
                  </a:solidFill>
                  <a:latin typeface="+mj-lt"/>
                </a:rPr>
                <a:t>Step 1</a:t>
              </a:r>
            </a:p>
          </p:txBody>
        </p:sp>
        <p:grpSp>
          <p:nvGrpSpPr>
            <p:cNvPr id="11" name="Group 27">
              <a:extLst>
                <a:ext uri="{FF2B5EF4-FFF2-40B4-BE49-F238E27FC236}">
                  <a16:creationId xmlns:a16="http://schemas.microsoft.com/office/drawing/2014/main" id="{070C3DB2-5678-4279-9A98-D18B6CB86B5A}"/>
                </a:ext>
              </a:extLst>
            </p:cNvPr>
            <p:cNvGrpSpPr/>
            <p:nvPr/>
          </p:nvGrpSpPr>
          <p:grpSpPr>
            <a:xfrm>
              <a:off x="4332271" y="4402763"/>
              <a:ext cx="1490777" cy="1229226"/>
              <a:chOff x="332936" y="2596988"/>
              <a:chExt cx="2937088" cy="1638967"/>
            </a:xfrm>
          </p:grpSpPr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1650A3D6-9E16-47D0-86F5-167B4F3F49AB}"/>
                  </a:ext>
                </a:extLst>
              </p:cNvPr>
              <p:cNvSpPr txBox="1"/>
              <p:nvPr/>
            </p:nvSpPr>
            <p:spPr>
              <a:xfrm>
                <a:off x="332936" y="2596988"/>
                <a:ext cx="2937088" cy="4924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b="1" err="1">
                    <a:solidFill>
                      <a:prstClr val="black"/>
                    </a:solidFill>
                    <a:latin typeface="+mj-lt"/>
                  </a:rPr>
                  <a:t>Selezione</a:t>
                </a:r>
                <a:endParaRPr lang="en-US" b="1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3" name="TextBox 29">
                <a:extLst>
                  <a:ext uri="{FF2B5EF4-FFF2-40B4-BE49-F238E27FC236}">
                    <a16:creationId xmlns:a16="http://schemas.microsoft.com/office/drawing/2014/main" id="{BD2BB192-2D7D-4D9F-9AB1-B6106D80C9FD}"/>
                  </a:ext>
                </a:extLst>
              </p:cNvPr>
              <p:cNvSpPr txBox="1"/>
              <p:nvPr/>
            </p:nvSpPr>
            <p:spPr>
              <a:xfrm>
                <a:off x="340730" y="3086923"/>
                <a:ext cx="2929294" cy="1149032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ctr"/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Se le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tue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caratteristiche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sono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in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linea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con le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nostre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aspettative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,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ti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chiameremo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per un breve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colloquio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a </a:t>
                </a:r>
                <a:r>
                  <a:rPr lang="en-US" sz="100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distanza</a:t>
                </a:r>
                <a:r>
                  <a:rPr lang="en-US" sz="10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.</a:t>
                </a:r>
              </a:p>
            </p:txBody>
          </p:sp>
        </p:grpSp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3D9E3267-7BB6-442C-9C36-BCFD9FAB7435}"/>
                </a:ext>
              </a:extLst>
            </p:cNvPr>
            <p:cNvGrpSpPr/>
            <p:nvPr/>
          </p:nvGrpSpPr>
          <p:grpSpPr>
            <a:xfrm>
              <a:off x="1852976" y="1206555"/>
              <a:ext cx="2749973" cy="1708105"/>
              <a:chOff x="-1031871" y="2501469"/>
              <a:chExt cx="5417922" cy="2277486"/>
            </a:xfrm>
          </p:grpSpPr>
          <p:sp>
            <p:nvSpPr>
              <p:cNvPr id="18" name="TextBox 34">
                <a:extLst>
                  <a:ext uri="{FF2B5EF4-FFF2-40B4-BE49-F238E27FC236}">
                    <a16:creationId xmlns:a16="http://schemas.microsoft.com/office/drawing/2014/main" id="{07832D77-BE00-4CE4-B412-2114E5934ACE}"/>
                  </a:ext>
                </a:extLst>
              </p:cNvPr>
              <p:cNvSpPr txBox="1"/>
              <p:nvPr/>
            </p:nvSpPr>
            <p:spPr>
              <a:xfrm>
                <a:off x="-785227" y="2501469"/>
                <a:ext cx="4920999" cy="49244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prstClr val="black"/>
                    </a:solidFill>
                    <a:latin typeface="+mj-lt"/>
                  </a:rPr>
                  <a:t>Candidatura</a:t>
                </a:r>
                <a:endParaRPr lang="en-US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9" name="TextBox 35">
                <a:extLst>
                  <a:ext uri="{FF2B5EF4-FFF2-40B4-BE49-F238E27FC236}">
                    <a16:creationId xmlns:a16="http://schemas.microsoft.com/office/drawing/2014/main" id="{1D7FB7CB-329D-453D-BE76-043F5DEE9488}"/>
                  </a:ext>
                </a:extLst>
              </p:cNvPr>
              <p:cNvSpPr txBox="1"/>
              <p:nvPr/>
            </p:nvSpPr>
            <p:spPr>
              <a:xfrm>
                <a:off x="-1031871" y="3014369"/>
                <a:ext cx="5417922" cy="1764586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ctr"/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Aggiorna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il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tuo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CV e, se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ti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fa piacere,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crea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un video di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presentazione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della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durata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di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massimo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2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minuti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.</a:t>
                </a:r>
              </a:p>
              <a:p>
                <a:pPr algn="ctr"/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Cosa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ti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interessa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della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nostra Academy? E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perché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dovremmo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sceglierti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?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Raccontacelo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!</a:t>
                </a:r>
              </a:p>
              <a:p>
                <a:pPr algn="ctr"/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Scrivici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a 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  <a:hlinkClick r:id="rId5"/>
                  </a:rPr>
                  <a:t>chiomentiacademy@chiomenti.net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con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oggetto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“Cattolica”</a:t>
                </a:r>
              </a:p>
              <a:p>
                <a:pPr algn="ctr"/>
                <a:endPara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endParaRPr>
              </a:p>
            </p:txBody>
          </p:sp>
        </p:grpSp>
        <p:grpSp>
          <p:nvGrpSpPr>
            <p:cNvPr id="20" name="Group 36">
              <a:extLst>
                <a:ext uri="{FF2B5EF4-FFF2-40B4-BE49-F238E27FC236}">
                  <a16:creationId xmlns:a16="http://schemas.microsoft.com/office/drawing/2014/main" id="{82354C2C-B1A7-4D26-9565-C43416018B99}"/>
                </a:ext>
              </a:extLst>
            </p:cNvPr>
            <p:cNvGrpSpPr/>
            <p:nvPr/>
          </p:nvGrpSpPr>
          <p:grpSpPr>
            <a:xfrm>
              <a:off x="5938153" y="1310860"/>
              <a:ext cx="1814620" cy="1383119"/>
              <a:chOff x="21952" y="2640531"/>
              <a:chExt cx="3575115" cy="1844157"/>
            </a:xfrm>
          </p:grpSpPr>
          <p:sp>
            <p:nvSpPr>
              <p:cNvPr id="21" name="TextBox 37">
                <a:extLst>
                  <a:ext uri="{FF2B5EF4-FFF2-40B4-BE49-F238E27FC236}">
                    <a16:creationId xmlns:a16="http://schemas.microsoft.com/office/drawing/2014/main" id="{CEA93CFA-1D4A-4706-A0B8-9ABBDF924AD7}"/>
                  </a:ext>
                </a:extLst>
              </p:cNvPr>
              <p:cNvSpPr txBox="1"/>
              <p:nvPr/>
            </p:nvSpPr>
            <p:spPr>
              <a:xfrm>
                <a:off x="21952" y="2640531"/>
                <a:ext cx="3575115" cy="492442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/>
              <a:p>
                <a:pPr algn="ctr"/>
                <a:r>
                  <a:rPr lang="en-US" b="1" dirty="0" err="1">
                    <a:solidFill>
                      <a:prstClr val="black"/>
                    </a:solidFill>
                    <a:latin typeface="+mj-lt"/>
                  </a:rPr>
                  <a:t>Comunicazione</a:t>
                </a:r>
                <a:endParaRPr lang="en-US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22" name="TextBox 38">
                <a:extLst>
                  <a:ext uri="{FF2B5EF4-FFF2-40B4-BE49-F238E27FC236}">
                    <a16:creationId xmlns:a16="http://schemas.microsoft.com/office/drawing/2014/main" id="{A247FD41-B561-45D9-AAC4-0D9663F41B74}"/>
                  </a:ext>
                </a:extLst>
              </p:cNvPr>
              <p:cNvSpPr txBox="1"/>
              <p:nvPr/>
            </p:nvSpPr>
            <p:spPr>
              <a:xfrm>
                <a:off x="29746" y="3130471"/>
                <a:ext cx="3567321" cy="1354217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Sei in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squadra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!</a:t>
                </a:r>
              </a:p>
              <a:p>
                <a:pPr algn="ctr"/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Ti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daremo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tutte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le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informazioni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utili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per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iniziare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insieme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a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noi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questo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 </a:t>
                </a:r>
                <a:r>
                  <a:rPr lang="en-US" sz="1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percorso</a:t>
                </a:r>
                <a:r>
                  <a:rPr lang="en-US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j-lt"/>
                  </a:rPr>
                  <a:t>.</a:t>
                </a:r>
              </a:p>
              <a:p>
                <a:pPr algn="ctr"/>
                <a:endParaRPr 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endParaRPr>
              </a:p>
            </p:txBody>
          </p:sp>
        </p:grp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C133E085-FAF3-4782-B454-EF2681DE5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4651" y="2610395"/>
              <a:ext cx="1917934" cy="2059132"/>
            </a:xfrm>
            <a:custGeom>
              <a:avLst/>
              <a:gdLst>
                <a:gd name="T0" fmla="*/ 896 w 978"/>
                <a:gd name="T1" fmla="*/ 0 h 1050"/>
                <a:gd name="T2" fmla="*/ 345 w 978"/>
                <a:gd name="T3" fmla="*/ 0 h 1050"/>
                <a:gd name="T4" fmla="*/ 345 w 978"/>
                <a:gd name="T5" fmla="*/ 155 h 1050"/>
                <a:gd name="T6" fmla="*/ 345 w 978"/>
                <a:gd name="T7" fmla="*/ 895 h 1050"/>
                <a:gd name="T8" fmla="*/ 0 w 978"/>
                <a:gd name="T9" fmla="*/ 895 h 1050"/>
                <a:gd name="T10" fmla="*/ 83 w 978"/>
                <a:gd name="T11" fmla="*/ 973 h 1050"/>
                <a:gd name="T12" fmla="*/ 0 w 978"/>
                <a:gd name="T13" fmla="*/ 1050 h 1050"/>
                <a:gd name="T14" fmla="*/ 500 w 978"/>
                <a:gd name="T15" fmla="*/ 1050 h 1050"/>
                <a:gd name="T16" fmla="*/ 500 w 978"/>
                <a:gd name="T17" fmla="*/ 895 h 1050"/>
                <a:gd name="T18" fmla="*/ 500 w 978"/>
                <a:gd name="T19" fmla="*/ 155 h 1050"/>
                <a:gd name="T20" fmla="*/ 896 w 978"/>
                <a:gd name="T21" fmla="*/ 155 h 1050"/>
                <a:gd name="T22" fmla="*/ 978 w 978"/>
                <a:gd name="T23" fmla="*/ 77 h 1050"/>
                <a:gd name="T24" fmla="*/ 896 w 978"/>
                <a:gd name="T25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8" h="1050">
                  <a:moveTo>
                    <a:pt x="896" y="0"/>
                  </a:moveTo>
                  <a:lnTo>
                    <a:pt x="345" y="0"/>
                  </a:lnTo>
                  <a:lnTo>
                    <a:pt x="345" y="155"/>
                  </a:lnTo>
                  <a:lnTo>
                    <a:pt x="345" y="895"/>
                  </a:lnTo>
                  <a:lnTo>
                    <a:pt x="0" y="895"/>
                  </a:lnTo>
                  <a:lnTo>
                    <a:pt x="83" y="973"/>
                  </a:lnTo>
                  <a:lnTo>
                    <a:pt x="0" y="1050"/>
                  </a:lnTo>
                  <a:lnTo>
                    <a:pt x="500" y="1050"/>
                  </a:lnTo>
                  <a:lnTo>
                    <a:pt x="500" y="895"/>
                  </a:lnTo>
                  <a:lnTo>
                    <a:pt x="500" y="155"/>
                  </a:lnTo>
                  <a:lnTo>
                    <a:pt x="896" y="155"/>
                  </a:lnTo>
                  <a:lnTo>
                    <a:pt x="978" y="77"/>
                  </a:lnTo>
                  <a:lnTo>
                    <a:pt x="896" y="0"/>
                  </a:lnTo>
                  <a:close/>
                </a:path>
              </a:pathLst>
            </a:custGeom>
            <a:solidFill>
              <a:srgbClr val="A62238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26" name="Freeform: Shape 48">
              <a:extLst>
                <a:ext uri="{FF2B5EF4-FFF2-40B4-BE49-F238E27FC236}">
                  <a16:creationId xmlns:a16="http://schemas.microsoft.com/office/drawing/2014/main" id="{8C83A3D3-0D36-4DC2-8881-FEDB8A80F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096" y="2914360"/>
              <a:ext cx="1243323" cy="1755165"/>
            </a:xfrm>
            <a:custGeom>
              <a:avLst/>
              <a:gdLst>
                <a:gd name="connsiteX0" fmla="*/ 0 w 1657764"/>
                <a:gd name="connsiteY0" fmla="*/ 0 h 2340220"/>
                <a:gd name="connsiteX1" fmla="*/ 405289 w 1657764"/>
                <a:gd name="connsiteY1" fmla="*/ 0 h 2340220"/>
                <a:gd name="connsiteX2" fmla="*/ 405289 w 1657764"/>
                <a:gd name="connsiteY2" fmla="*/ 967465 h 2340220"/>
                <a:gd name="connsiteX3" fmla="*/ 405289 w 1657764"/>
                <a:gd name="connsiteY3" fmla="*/ 967465 h 2340220"/>
                <a:gd name="connsiteX4" fmla="*/ 405289 w 1657764"/>
                <a:gd name="connsiteY4" fmla="*/ 967466 h 2340220"/>
                <a:gd name="connsiteX5" fmla="*/ 405290 w 1657764"/>
                <a:gd name="connsiteY5" fmla="*/ 967466 h 2340220"/>
                <a:gd name="connsiteX6" fmla="*/ 405290 w 1657764"/>
                <a:gd name="connsiteY6" fmla="*/ 1372755 h 2340220"/>
                <a:gd name="connsiteX7" fmla="*/ 405289 w 1657764"/>
                <a:gd name="connsiteY7" fmla="*/ 1372755 h 2340220"/>
                <a:gd name="connsiteX8" fmla="*/ 405289 w 1657764"/>
                <a:gd name="connsiteY8" fmla="*/ 1934931 h 2340220"/>
                <a:gd name="connsiteX9" fmla="*/ 1440738 w 1657764"/>
                <a:gd name="connsiteY9" fmla="*/ 1934931 h 2340220"/>
                <a:gd name="connsiteX10" fmla="*/ 1657764 w 1657764"/>
                <a:gd name="connsiteY10" fmla="*/ 2138883 h 2340220"/>
                <a:gd name="connsiteX11" fmla="*/ 1440738 w 1657764"/>
                <a:gd name="connsiteY11" fmla="*/ 2340220 h 2340220"/>
                <a:gd name="connsiteX12" fmla="*/ 0 w 1657764"/>
                <a:gd name="connsiteY12" fmla="*/ 2340220 h 2340220"/>
                <a:gd name="connsiteX13" fmla="*/ 0 w 1657764"/>
                <a:gd name="connsiteY13" fmla="*/ 1934931 h 2340220"/>
                <a:gd name="connsiteX14" fmla="*/ 0 w 1657764"/>
                <a:gd name="connsiteY14" fmla="*/ 1372755 h 2340220"/>
                <a:gd name="connsiteX15" fmla="*/ 0 w 1657764"/>
                <a:gd name="connsiteY15" fmla="*/ 967466 h 2340220"/>
                <a:gd name="connsiteX16" fmla="*/ 0 w 1657764"/>
                <a:gd name="connsiteY16" fmla="*/ 967465 h 23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764" h="2340220">
                  <a:moveTo>
                    <a:pt x="0" y="0"/>
                  </a:moveTo>
                  <a:lnTo>
                    <a:pt x="405289" y="0"/>
                  </a:lnTo>
                  <a:lnTo>
                    <a:pt x="405289" y="967465"/>
                  </a:lnTo>
                  <a:lnTo>
                    <a:pt x="405289" y="967465"/>
                  </a:lnTo>
                  <a:lnTo>
                    <a:pt x="405289" y="967466"/>
                  </a:lnTo>
                  <a:lnTo>
                    <a:pt x="405290" y="967466"/>
                  </a:lnTo>
                  <a:lnTo>
                    <a:pt x="405290" y="1372755"/>
                  </a:lnTo>
                  <a:lnTo>
                    <a:pt x="405289" y="1372755"/>
                  </a:lnTo>
                  <a:lnTo>
                    <a:pt x="405289" y="1934931"/>
                  </a:lnTo>
                  <a:lnTo>
                    <a:pt x="1440738" y="1934931"/>
                  </a:lnTo>
                  <a:lnTo>
                    <a:pt x="1657764" y="2138883"/>
                  </a:lnTo>
                  <a:lnTo>
                    <a:pt x="1440738" y="2340220"/>
                  </a:lnTo>
                  <a:lnTo>
                    <a:pt x="0" y="2340220"/>
                  </a:lnTo>
                  <a:lnTo>
                    <a:pt x="0" y="1934931"/>
                  </a:lnTo>
                  <a:lnTo>
                    <a:pt x="0" y="1372755"/>
                  </a:lnTo>
                  <a:lnTo>
                    <a:pt x="0" y="967466"/>
                  </a:lnTo>
                  <a:lnTo>
                    <a:pt x="0" y="967465"/>
                  </a:lnTo>
                  <a:close/>
                </a:path>
              </a:pathLst>
            </a:custGeom>
            <a:solidFill>
              <a:srgbClr val="079DAD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32" name="Elemento grafico 31" descr="Gesto doppio tocco con riempimento a tinta unita">
              <a:extLst>
                <a:ext uri="{FF2B5EF4-FFF2-40B4-BE49-F238E27FC236}">
                  <a16:creationId xmlns:a16="http://schemas.microsoft.com/office/drawing/2014/main" id="{D81F3D97-5608-4128-9680-F00DD514E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16206" y="2985985"/>
              <a:ext cx="914400" cy="914400"/>
            </a:xfrm>
            <a:prstGeom prst="rect">
              <a:avLst/>
            </a:prstGeom>
          </p:spPr>
        </p:pic>
        <p:sp>
          <p:nvSpPr>
            <p:cNvPr id="37" name="Freccia angolare in su 36">
              <a:extLst>
                <a:ext uri="{FF2B5EF4-FFF2-40B4-BE49-F238E27FC236}">
                  <a16:creationId xmlns:a16="http://schemas.microsoft.com/office/drawing/2014/main" id="{6305EA2C-0C2F-4A9B-AC58-9645718C991D}"/>
                </a:ext>
              </a:extLst>
            </p:cNvPr>
            <p:cNvSpPr/>
            <p:nvPr/>
          </p:nvSpPr>
          <p:spPr>
            <a:xfrm>
              <a:off x="6858543" y="2836365"/>
              <a:ext cx="1052075" cy="1833159"/>
            </a:xfrm>
            <a:prstGeom prst="bentUpArrow">
              <a:avLst>
                <a:gd name="adj1" fmla="val 28820"/>
                <a:gd name="adj2" fmla="val 25000"/>
                <a:gd name="adj3" fmla="val 0"/>
              </a:avLst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t-IT" sz="1350" kern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F1EB65D-06DC-4AAE-B119-E499C8DE5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788" y="2610395"/>
              <a:ext cx="1968922" cy="2059132"/>
            </a:xfrm>
            <a:custGeom>
              <a:avLst/>
              <a:gdLst>
                <a:gd name="T0" fmla="*/ 922 w 1004"/>
                <a:gd name="T1" fmla="*/ 895 h 1050"/>
                <a:gd name="T2" fmla="*/ 525 w 1004"/>
                <a:gd name="T3" fmla="*/ 895 h 1050"/>
                <a:gd name="T4" fmla="*/ 525 w 1004"/>
                <a:gd name="T5" fmla="*/ 155 h 1050"/>
                <a:gd name="T6" fmla="*/ 525 w 1004"/>
                <a:gd name="T7" fmla="*/ 0 h 1050"/>
                <a:gd name="T8" fmla="*/ 0 w 1004"/>
                <a:gd name="T9" fmla="*/ 0 h 1050"/>
                <a:gd name="T10" fmla="*/ 83 w 1004"/>
                <a:gd name="T11" fmla="*/ 77 h 1050"/>
                <a:gd name="T12" fmla="*/ 0 w 1004"/>
                <a:gd name="T13" fmla="*/ 155 h 1050"/>
                <a:gd name="T14" fmla="*/ 370 w 1004"/>
                <a:gd name="T15" fmla="*/ 155 h 1050"/>
                <a:gd name="T16" fmla="*/ 370 w 1004"/>
                <a:gd name="T17" fmla="*/ 895 h 1050"/>
                <a:gd name="T18" fmla="*/ 370 w 1004"/>
                <a:gd name="T19" fmla="*/ 1050 h 1050"/>
                <a:gd name="T20" fmla="*/ 922 w 1004"/>
                <a:gd name="T21" fmla="*/ 1050 h 1050"/>
                <a:gd name="T22" fmla="*/ 1004 w 1004"/>
                <a:gd name="T23" fmla="*/ 973 h 1050"/>
                <a:gd name="T24" fmla="*/ 922 w 1004"/>
                <a:gd name="T25" fmla="*/ 895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4" h="1050">
                  <a:moveTo>
                    <a:pt x="922" y="895"/>
                  </a:moveTo>
                  <a:lnTo>
                    <a:pt x="525" y="895"/>
                  </a:lnTo>
                  <a:lnTo>
                    <a:pt x="525" y="155"/>
                  </a:lnTo>
                  <a:lnTo>
                    <a:pt x="525" y="0"/>
                  </a:lnTo>
                  <a:lnTo>
                    <a:pt x="0" y="0"/>
                  </a:lnTo>
                  <a:lnTo>
                    <a:pt x="83" y="77"/>
                  </a:lnTo>
                  <a:lnTo>
                    <a:pt x="0" y="155"/>
                  </a:lnTo>
                  <a:lnTo>
                    <a:pt x="370" y="155"/>
                  </a:lnTo>
                  <a:lnTo>
                    <a:pt x="370" y="895"/>
                  </a:lnTo>
                  <a:lnTo>
                    <a:pt x="370" y="1050"/>
                  </a:lnTo>
                  <a:lnTo>
                    <a:pt x="922" y="1050"/>
                  </a:lnTo>
                  <a:lnTo>
                    <a:pt x="1004" y="973"/>
                  </a:lnTo>
                  <a:lnTo>
                    <a:pt x="922" y="895"/>
                  </a:lnTo>
                  <a:close/>
                </a:path>
              </a:pathLst>
            </a:custGeom>
            <a:solidFill>
              <a:srgbClr val="32A84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40" name="Elemento grafico 39" descr="Badge Segno di spunta con riempimento a tinta unita">
              <a:extLst>
                <a:ext uri="{FF2B5EF4-FFF2-40B4-BE49-F238E27FC236}">
                  <a16:creationId xmlns:a16="http://schemas.microsoft.com/office/drawing/2014/main" id="{D5085DBB-C1A2-45DE-A045-31BAD9F4F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593778" y="2985985"/>
              <a:ext cx="914400" cy="914400"/>
            </a:xfrm>
            <a:prstGeom prst="rect">
              <a:avLst/>
            </a:prstGeom>
          </p:spPr>
        </p:pic>
        <p:pic>
          <p:nvPicPr>
            <p:cNvPr id="42" name="Elemento grafico 41" descr="Busta aperta con riempimento a tinta unita">
              <a:extLst>
                <a:ext uri="{FF2B5EF4-FFF2-40B4-BE49-F238E27FC236}">
                  <a16:creationId xmlns:a16="http://schemas.microsoft.com/office/drawing/2014/main" id="{B84674F8-E397-4A81-9E71-B11CAD29B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24890" y="2985985"/>
              <a:ext cx="914400" cy="914400"/>
            </a:xfrm>
            <a:prstGeom prst="rect">
              <a:avLst/>
            </a:prstGeom>
          </p:spPr>
        </p:pic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B2F3152B-DB8C-456B-B5E3-3BCD4737DE04}"/>
                </a:ext>
              </a:extLst>
            </p:cNvPr>
            <p:cNvSpPr txBox="1"/>
            <p:nvPr/>
          </p:nvSpPr>
          <p:spPr>
            <a:xfrm>
              <a:off x="2800376" y="4135902"/>
              <a:ext cx="97975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1-18 Febbraio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DB2335DD-D691-4A24-953A-2BF4659F1C90}"/>
                </a:ext>
              </a:extLst>
            </p:cNvPr>
            <p:cNvSpPr txBox="1"/>
            <p:nvPr/>
          </p:nvSpPr>
          <p:spPr>
            <a:xfrm>
              <a:off x="4579733" y="4161441"/>
              <a:ext cx="10775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19-29 Febbraio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A8469BC6-9A0D-4977-8070-52980AE43530}"/>
                </a:ext>
              </a:extLst>
            </p:cNvPr>
            <p:cNvSpPr txBox="1"/>
            <p:nvPr/>
          </p:nvSpPr>
          <p:spPr>
            <a:xfrm>
              <a:off x="6359125" y="4135902"/>
              <a:ext cx="78418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</a:rPr>
                <a:t>1-8 Marzo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814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0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zione">
  <a:themeElements>
    <a:clrScheme name="CHIOMENTI_COLORS">
      <a:dk1>
        <a:srgbClr val="101820"/>
      </a:dk1>
      <a:lt1>
        <a:srgbClr val="FFFFFF"/>
      </a:lt1>
      <a:dk2>
        <a:srgbClr val="101820"/>
      </a:dk2>
      <a:lt2>
        <a:srgbClr val="FFFFFF"/>
      </a:lt2>
      <a:accent1>
        <a:srgbClr val="101820"/>
      </a:accent1>
      <a:accent2>
        <a:srgbClr val="1F2E3D"/>
      </a:accent2>
      <a:accent3>
        <a:srgbClr val="63666A"/>
      </a:accent3>
      <a:accent4>
        <a:srgbClr val="969696"/>
      </a:accent4>
      <a:accent5>
        <a:srgbClr val="BBBCBC"/>
      </a:accent5>
      <a:accent6>
        <a:srgbClr val="DDDEDD"/>
      </a:accent6>
      <a:hlink>
        <a:srgbClr val="63666A"/>
      </a:hlink>
      <a:folHlink>
        <a:srgbClr val="101820"/>
      </a:folHlink>
    </a:clrScheme>
    <a:fontScheme name="CHIOMENTI_ISTITUTIONAL">
      <a:majorFont>
        <a:latin typeface="Chiomenti Regular"/>
        <a:ea typeface=""/>
        <a:cs typeface=""/>
      </a:majorFont>
      <a:minorFont>
        <a:latin typeface="Atlas Grotes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Title - ESEMPIO 16-9_CHIOM_7870225_v1.pptx [Sola lettura]" id="{AA0C6747-F7F5-4EC1-86EE-93FDA0B53B89}" vid="{754503C4-A497-46B4-B9D3-1A87030F9DF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D3A7FFFE297B408B2DF6E27584EDB6" ma:contentTypeVersion="18" ma:contentTypeDescription="Creare un nuovo documento." ma:contentTypeScope="" ma:versionID="bdb29bfcee786bc28b64cfa010cf197d">
  <xsd:schema xmlns:xsd="http://www.w3.org/2001/XMLSchema" xmlns:xs="http://www.w3.org/2001/XMLSchema" xmlns:p="http://schemas.microsoft.com/office/2006/metadata/properties" xmlns:ns2="a61ad139-c609-41e1-8653-4434b652e04e" xmlns:ns3="15c5430a-2668-401b-a590-c6d4c348cadd" targetNamespace="http://schemas.microsoft.com/office/2006/metadata/properties" ma:root="true" ma:fieldsID="35dff555967ea8f61c1573d55f494ee9" ns2:_="" ns3:_="">
    <xsd:import namespace="a61ad139-c609-41e1-8653-4434b652e04e"/>
    <xsd:import namespace="15c5430a-2668-401b-a590-c6d4c348ca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ad139-c609-41e1-8653-4434b652e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8b47b4cd-7928-4a9c-9acd-2cc0fd514d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5430a-2668-401b-a590-c6d4c348ca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45751a8-d39c-41e9-9d3b-466611e9cfed}" ma:internalName="TaxCatchAll" ma:showField="CatchAllData" ma:web="15c5430a-2668-401b-a590-c6d4c348ca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1ad139-c609-41e1-8653-4434b652e04e">
      <Terms xmlns="http://schemas.microsoft.com/office/infopath/2007/PartnerControls"/>
    </lcf76f155ced4ddcb4097134ff3c332f>
    <TaxCatchAll xmlns="15c5430a-2668-401b-a590-c6d4c348cadd" xsi:nil="true"/>
  </documentManagement>
</p:properties>
</file>

<file path=customXml/itemProps1.xml><?xml version="1.0" encoding="utf-8"?>
<ds:datastoreItem xmlns:ds="http://schemas.openxmlformats.org/officeDocument/2006/customXml" ds:itemID="{E9384A1C-8C8D-40E3-B23C-B735461E9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ad139-c609-41e1-8653-4434b652e04e"/>
    <ds:schemaRef ds:uri="15c5430a-2668-401b-a590-c6d4c348ca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142983-EB88-4D45-951C-E990892DA8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BEBBC1-EDD0-4261-B306-18CBDD64881C}">
  <ds:schemaRefs>
    <ds:schemaRef ds:uri="a61ad139-c609-41e1-8653-4434b652e0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5c5430a-2668-401b-a590-c6d4c348ca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1256</Words>
  <Application>Microsoft Macintosh PowerPoint</Application>
  <PresentationFormat>Widescreen</PresentationFormat>
  <Paragraphs>112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Atlas Grotesk Regular</vt:lpstr>
      <vt:lpstr>Calibri</vt:lpstr>
      <vt:lpstr>Chiomenti Regular</vt:lpstr>
      <vt:lpstr>Presentazione</vt:lpstr>
      <vt:lpstr>think-cell Slide</vt:lpstr>
      <vt:lpstr>Chiomenti Academy</vt:lpstr>
      <vt:lpstr>Chiomenti: dal 1948 eccellenza con vocazione internazionale</vt:lpstr>
      <vt:lpstr>Il Progetto</vt:lpstr>
      <vt:lpstr>Il percorso in tre fasi</vt:lpstr>
      <vt:lpstr>Fase 1 - Workshops</vt:lpstr>
      <vt:lpstr>Fase 2 - Continuing Academy</vt:lpstr>
      <vt:lpstr>Fase 3 – Legal Clinic</vt:lpstr>
      <vt:lpstr>Location</vt:lpstr>
      <vt:lpstr>Iter selettivo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Formazione Microsoft per Professionisti</dc:title>
  <dc:creator>CHIOMENTI</dc:creator>
  <cp:lastModifiedBy>Franzina Pietro (pietro.franzina)</cp:lastModifiedBy>
  <cp:revision>19</cp:revision>
  <cp:lastPrinted>2022-02-08T08:47:19Z</cp:lastPrinted>
  <dcterms:created xsi:type="dcterms:W3CDTF">2020-09-30T09:19:29Z</dcterms:created>
  <dcterms:modified xsi:type="dcterms:W3CDTF">2024-02-04T23:34:34Z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0x01010058D3A7FFFE297B408B2DF6E27584EDB6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